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Asap" charset="1" panose="020F0504030202060203"/>
      <p:regular r:id="rId51"/>
    </p:embeddedFont>
    <p:embeddedFont>
      <p:font typeface="Oswald Bold" charset="1" panose="00000800000000000000"/>
      <p:regular r:id="rId52"/>
    </p:embeddedFont>
    <p:embeddedFont>
      <p:font typeface="DM Sans" charset="1" panose="00000000000000000000"/>
      <p:regular r:id="rId53"/>
    </p:embeddedFont>
    <p:embeddedFont>
      <p:font typeface="Asap Bold" charset="1" panose="020F08040302020602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9.png" Type="http://schemas.openxmlformats.org/officeDocument/2006/relationships/image"/><Relationship Id="rId8" Target="../media/image8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435577" y="5537579"/>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76448" y="-489986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344234" y="2774811"/>
            <a:ext cx="12214792" cy="5427890"/>
            <a:chOff x="0" y="0"/>
            <a:chExt cx="2358875" cy="1048214"/>
          </a:xfrm>
        </p:grpSpPr>
        <p:sp>
          <p:nvSpPr>
            <p:cNvPr name="Freeform 6" id="6"/>
            <p:cNvSpPr/>
            <p:nvPr/>
          </p:nvSpPr>
          <p:spPr>
            <a:xfrm flipH="false" flipV="false" rot="0">
              <a:off x="0" y="0"/>
              <a:ext cx="2358875" cy="1048214"/>
            </a:xfrm>
            <a:custGeom>
              <a:avLst/>
              <a:gdLst/>
              <a:ahLst/>
              <a:cxnLst/>
              <a:rect r="r" b="b" t="t" l="l"/>
              <a:pathLst>
                <a:path h="1048214" w="2358875">
                  <a:moveTo>
                    <a:pt x="0" y="0"/>
                  </a:moveTo>
                  <a:lnTo>
                    <a:pt x="2358875" y="0"/>
                  </a:lnTo>
                  <a:lnTo>
                    <a:pt x="2358875" y="1048214"/>
                  </a:lnTo>
                  <a:lnTo>
                    <a:pt x="0" y="1048214"/>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358875" cy="1067264"/>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419287" y="3976377"/>
            <a:ext cx="12064686" cy="2919984"/>
          </a:xfrm>
          <a:prstGeom prst="rect">
            <a:avLst/>
          </a:prstGeom>
        </p:spPr>
        <p:txBody>
          <a:bodyPr anchor="t" rtlCol="false" tIns="0" lIns="0" bIns="0" rIns="0">
            <a:spAutoFit/>
          </a:bodyPr>
          <a:lstStyle/>
          <a:p>
            <a:pPr algn="ctr">
              <a:lnSpc>
                <a:spcPts val="7728"/>
              </a:lnSpc>
            </a:pPr>
            <a:r>
              <a:rPr lang="en-US" sz="5600" spc="548">
                <a:solidFill>
                  <a:srgbClr val="231F20"/>
                </a:solidFill>
                <a:latin typeface="Asap"/>
                <a:ea typeface="Asap"/>
                <a:cs typeface="Asap"/>
                <a:sym typeface="Asap"/>
              </a:rPr>
              <a:t>TRIỂN KHAI GIẢI PHÁP XDR CHO NETWORK SECURITY VỚI WAZUH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490349" y="5698411"/>
            <a:ext cx="3030571" cy="3559889"/>
          </a:xfrm>
          <a:custGeom>
            <a:avLst/>
            <a:gdLst/>
            <a:ahLst/>
            <a:cxnLst/>
            <a:rect r="r" b="b" t="t" l="l"/>
            <a:pathLst>
              <a:path h="3559889" w="3030571">
                <a:moveTo>
                  <a:pt x="0" y="0"/>
                </a:moveTo>
                <a:lnTo>
                  <a:pt x="3030571" y="0"/>
                </a:lnTo>
                <a:lnTo>
                  <a:pt x="3030571" y="3559889"/>
                </a:lnTo>
                <a:lnTo>
                  <a:pt x="0" y="3559889"/>
                </a:lnTo>
                <a:lnTo>
                  <a:pt x="0" y="0"/>
                </a:lnTo>
                <a:close/>
              </a:path>
            </a:pathLst>
          </a:custGeom>
          <a:blipFill>
            <a:blip r:embed="rId7"/>
            <a:stretch>
              <a:fillRect l="0" t="0" r="0" b="0"/>
            </a:stretch>
          </a:blipFill>
        </p:spPr>
      </p:sp>
      <p:sp>
        <p:nvSpPr>
          <p:cNvPr name="Freeform 7" id="7"/>
          <p:cNvSpPr/>
          <p:nvPr/>
        </p:nvSpPr>
        <p:spPr>
          <a:xfrm flipH="false" flipV="false" rot="0">
            <a:off x="13490349" y="2052402"/>
            <a:ext cx="3267116" cy="2894158"/>
          </a:xfrm>
          <a:custGeom>
            <a:avLst/>
            <a:gdLst/>
            <a:ahLst/>
            <a:cxnLst/>
            <a:rect r="r" b="b" t="t" l="l"/>
            <a:pathLst>
              <a:path h="2894158" w="3267116">
                <a:moveTo>
                  <a:pt x="0" y="0"/>
                </a:moveTo>
                <a:lnTo>
                  <a:pt x="3267117" y="0"/>
                </a:lnTo>
                <a:lnTo>
                  <a:pt x="3267117" y="2894158"/>
                </a:lnTo>
                <a:lnTo>
                  <a:pt x="0" y="2894158"/>
                </a:lnTo>
                <a:lnTo>
                  <a:pt x="0" y="0"/>
                </a:lnTo>
                <a:close/>
              </a:path>
            </a:pathLst>
          </a:custGeom>
          <a:blipFill>
            <a:blip r:embed="rId8"/>
            <a:stretch>
              <a:fillRect l="0" t="0" r="0" b="0"/>
            </a:stretch>
          </a:blipFill>
        </p:spPr>
      </p:sp>
      <p:sp>
        <p:nvSpPr>
          <p:cNvPr name="TextBox 8" id="8"/>
          <p:cNvSpPr txBox="true"/>
          <p:nvPr/>
        </p:nvSpPr>
        <p:spPr>
          <a:xfrm rot="0">
            <a:off x="771984" y="2447925"/>
            <a:ext cx="10370215" cy="24364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Snort/Suricata:</a:t>
            </a:r>
            <a:r>
              <a:rPr lang="en-US" sz="3600" spc="215">
                <a:solidFill>
                  <a:srgbClr val="000000"/>
                </a:solidFill>
                <a:latin typeface="Asap"/>
                <a:ea typeface="Asap"/>
                <a:cs typeface="Asap"/>
                <a:sym typeface="Asap"/>
              </a:rPr>
              <a:t> Các công cụ IDPS mạnh mẽ và linh hoạt được sử dụng rộng rãi để theo dõi, phát hiện các hoạt động mạng bất thường và ngăn chặn xâm nhập.</a:t>
            </a:r>
          </a:p>
        </p:txBody>
      </p:sp>
      <p:sp>
        <p:nvSpPr>
          <p:cNvPr name="TextBox 9" id="9"/>
          <p:cNvSpPr txBox="true"/>
          <p:nvPr/>
        </p:nvSpPr>
        <p:spPr>
          <a:xfrm rot="0">
            <a:off x="771984" y="5891006"/>
            <a:ext cx="10370215" cy="24364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ELK stack:</a:t>
            </a:r>
            <a:r>
              <a:rPr lang="en-US" sz="3600" spc="215">
                <a:solidFill>
                  <a:srgbClr val="000000"/>
                </a:solidFill>
                <a:latin typeface="Asap"/>
                <a:ea typeface="Asap"/>
                <a:cs typeface="Asap"/>
                <a:sym typeface="Asap"/>
              </a:rPr>
              <a:t> Bộ công cụ bao gồm Elasticsearch, Logstash và Kibana, có khả năng thu thập, chuyển đổi, lưu trữ, tìm kiếm và phân tích dữ liệu log.</a:t>
            </a:r>
          </a:p>
        </p:txBody>
      </p:sp>
      <p:sp>
        <p:nvSpPr>
          <p:cNvPr name="TextBox 10" id="10"/>
          <p:cNvSpPr txBox="true"/>
          <p:nvPr/>
        </p:nvSpPr>
        <p:spPr>
          <a:xfrm rot="0">
            <a:off x="487140" y="421958"/>
            <a:ext cx="6256906"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02. CÔNG NGHỆ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01242" y="2514600"/>
            <a:ext cx="5199435" cy="1494291"/>
          </a:xfrm>
          <a:custGeom>
            <a:avLst/>
            <a:gdLst/>
            <a:ahLst/>
            <a:cxnLst/>
            <a:rect r="r" b="b" t="t" l="l"/>
            <a:pathLst>
              <a:path h="1494291" w="5199435">
                <a:moveTo>
                  <a:pt x="0" y="0"/>
                </a:moveTo>
                <a:lnTo>
                  <a:pt x="5199435" y="0"/>
                </a:lnTo>
                <a:lnTo>
                  <a:pt x="5199435" y="1494291"/>
                </a:lnTo>
                <a:lnTo>
                  <a:pt x="0" y="1494291"/>
                </a:lnTo>
                <a:lnTo>
                  <a:pt x="0" y="0"/>
                </a:lnTo>
                <a:close/>
              </a:path>
            </a:pathLst>
          </a:custGeom>
          <a:blipFill>
            <a:blip r:embed="rId7"/>
            <a:stretch>
              <a:fillRect l="0" t="0" r="0" b="0"/>
            </a:stretch>
          </a:blipFill>
        </p:spPr>
      </p:sp>
      <p:sp>
        <p:nvSpPr>
          <p:cNvPr name="Freeform 7" id="7"/>
          <p:cNvSpPr/>
          <p:nvPr/>
        </p:nvSpPr>
        <p:spPr>
          <a:xfrm flipH="false" flipV="false" rot="0">
            <a:off x="13806514" y="5511753"/>
            <a:ext cx="3723500" cy="3225482"/>
          </a:xfrm>
          <a:custGeom>
            <a:avLst/>
            <a:gdLst/>
            <a:ahLst/>
            <a:cxnLst/>
            <a:rect r="r" b="b" t="t" l="l"/>
            <a:pathLst>
              <a:path h="3225482" w="3723500">
                <a:moveTo>
                  <a:pt x="0" y="0"/>
                </a:moveTo>
                <a:lnTo>
                  <a:pt x="3723501" y="0"/>
                </a:lnTo>
                <a:lnTo>
                  <a:pt x="3723501" y="3225482"/>
                </a:lnTo>
                <a:lnTo>
                  <a:pt x="0" y="3225482"/>
                </a:lnTo>
                <a:lnTo>
                  <a:pt x="0" y="0"/>
                </a:lnTo>
                <a:close/>
              </a:path>
            </a:pathLst>
          </a:custGeom>
          <a:blipFill>
            <a:blip r:embed="rId8"/>
            <a:stretch>
              <a:fillRect l="0" t="0" r="0" b="0"/>
            </a:stretch>
          </a:blipFill>
        </p:spPr>
      </p:sp>
      <p:sp>
        <p:nvSpPr>
          <p:cNvPr name="TextBox 8" id="8"/>
          <p:cNvSpPr txBox="true"/>
          <p:nvPr/>
        </p:nvSpPr>
        <p:spPr>
          <a:xfrm rot="0">
            <a:off x="771984" y="2447925"/>
            <a:ext cx="10862423" cy="30460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VirusToTal:</a:t>
            </a:r>
            <a:r>
              <a:rPr lang="en-US" sz="3600" spc="215">
                <a:solidFill>
                  <a:srgbClr val="000000"/>
                </a:solidFill>
                <a:latin typeface="Asap"/>
                <a:ea typeface="Asap"/>
                <a:cs typeface="Asap"/>
                <a:sym typeface="Asap"/>
              </a:rPr>
              <a:t> Công cụ trực tuyến phân tích các tệp và URL đáng ngờ để phát hiện các loại phần mềm độc hại và nội dung độc hại bằng cách sử dụng các anti-virus engine và website scanners.</a:t>
            </a:r>
          </a:p>
        </p:txBody>
      </p:sp>
      <p:sp>
        <p:nvSpPr>
          <p:cNvPr name="TextBox 9" id="9"/>
          <p:cNvSpPr txBox="true"/>
          <p:nvPr/>
        </p:nvSpPr>
        <p:spPr>
          <a:xfrm rot="0">
            <a:off x="771984" y="5891006"/>
            <a:ext cx="10862423" cy="24364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ClamAV:</a:t>
            </a:r>
            <a:r>
              <a:rPr lang="en-US" sz="3600" spc="215">
                <a:solidFill>
                  <a:srgbClr val="000000"/>
                </a:solidFill>
                <a:latin typeface="Asap"/>
                <a:ea typeface="Asap"/>
                <a:cs typeface="Asap"/>
                <a:sym typeface="Asap"/>
              </a:rPr>
              <a:t> Phần mềm anti-virus mã nguồn mở  chạy đa nền tảng. Mục đích chính của ClamAV là phát hiện các loại phần mềm độc hại khác nhau như là virus, worms, trojans, rootkits.</a:t>
            </a:r>
          </a:p>
        </p:txBody>
      </p:sp>
      <p:sp>
        <p:nvSpPr>
          <p:cNvPr name="TextBox 10" id="10"/>
          <p:cNvSpPr txBox="true"/>
          <p:nvPr/>
        </p:nvSpPr>
        <p:spPr>
          <a:xfrm rot="0">
            <a:off x="487140" y="421958"/>
            <a:ext cx="6256906"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02. CÔNG NGHỆ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894866" y="1028700"/>
            <a:ext cx="12955797" cy="9036669"/>
          </a:xfrm>
          <a:custGeom>
            <a:avLst/>
            <a:gdLst/>
            <a:ahLst/>
            <a:cxnLst/>
            <a:rect r="r" b="b" t="t" l="l"/>
            <a:pathLst>
              <a:path h="9036669" w="12955797">
                <a:moveTo>
                  <a:pt x="0" y="0"/>
                </a:moveTo>
                <a:lnTo>
                  <a:pt x="12955797" y="0"/>
                </a:lnTo>
                <a:lnTo>
                  <a:pt x="12955797" y="9036669"/>
                </a:lnTo>
                <a:lnTo>
                  <a:pt x="0" y="9036669"/>
                </a:lnTo>
                <a:lnTo>
                  <a:pt x="0" y="0"/>
                </a:lnTo>
                <a:close/>
              </a:path>
            </a:pathLst>
          </a:custGeom>
          <a:blipFill>
            <a:blip r:embed="rId7"/>
            <a:stretch>
              <a:fillRect l="0" t="0" r="0" b="0"/>
            </a:stretch>
          </a:blipFill>
        </p:spPr>
      </p:sp>
      <p:sp>
        <p:nvSpPr>
          <p:cNvPr name="TextBox 7" id="7"/>
          <p:cNvSpPr txBox="true"/>
          <p:nvPr/>
        </p:nvSpPr>
        <p:spPr>
          <a:xfrm rot="0">
            <a:off x="388699" y="22860"/>
            <a:ext cx="5013566" cy="1733550"/>
          </a:xfrm>
          <a:prstGeom prst="rect">
            <a:avLst/>
          </a:prstGeom>
        </p:spPr>
        <p:txBody>
          <a:bodyPr anchor="t" rtlCol="false" tIns="0" lIns="0" bIns="0" rIns="0">
            <a:spAutoFit/>
          </a:bodyPr>
          <a:lstStyle/>
          <a:p>
            <a:pPr algn="l">
              <a:lnSpc>
                <a:spcPts val="6900"/>
              </a:lnSpc>
            </a:pPr>
            <a:r>
              <a:rPr lang="en-US" b="true" sz="5000" spc="265">
                <a:solidFill>
                  <a:srgbClr val="231F20"/>
                </a:solidFill>
                <a:latin typeface="Oswald Bold"/>
                <a:ea typeface="Oswald Bold"/>
                <a:cs typeface="Oswald Bold"/>
                <a:sym typeface="Oswald Bold"/>
              </a:rPr>
              <a:t>03. MÔ HÌNH TRIỂN KHAI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87377" y="3340371"/>
            <a:ext cx="7332153" cy="2021205"/>
          </a:xfrm>
          <a:prstGeom prst="rect">
            <a:avLst/>
          </a:prstGeom>
        </p:spPr>
        <p:txBody>
          <a:bodyPr anchor="t" rtlCol="false" tIns="0" lIns="0" bIns="0" rIns="0">
            <a:spAutoFit/>
          </a:bodyPr>
          <a:lstStyle/>
          <a:p>
            <a:pPr algn="l">
              <a:lnSpc>
                <a:spcPts val="16560"/>
              </a:lnSpc>
            </a:pPr>
            <a:r>
              <a:rPr lang="en-US" b="true" sz="12000" spc="1176">
                <a:solidFill>
                  <a:srgbClr val="FFFFFF"/>
                </a:solidFill>
                <a:latin typeface="Oswald Bold"/>
                <a:ea typeface="Oswald Bold"/>
                <a:cs typeface="Oswald Bold"/>
                <a:sym typeface="Oswald Bold"/>
              </a:rPr>
              <a:t>04. DEMO</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0117" y="3974327"/>
            <a:ext cx="15802244" cy="4187595"/>
          </a:xfrm>
          <a:custGeom>
            <a:avLst/>
            <a:gdLst/>
            <a:ahLst/>
            <a:cxnLst/>
            <a:rect r="r" b="b" t="t" l="l"/>
            <a:pathLst>
              <a:path h="4187595" w="15802244">
                <a:moveTo>
                  <a:pt x="0" y="0"/>
                </a:moveTo>
                <a:lnTo>
                  <a:pt x="15802244" y="0"/>
                </a:lnTo>
                <a:lnTo>
                  <a:pt x="15802244" y="4187595"/>
                </a:lnTo>
                <a:lnTo>
                  <a:pt x="0" y="4187595"/>
                </a:lnTo>
                <a:lnTo>
                  <a:pt x="0" y="0"/>
                </a:lnTo>
                <a:close/>
              </a:path>
            </a:pathLst>
          </a:custGeom>
          <a:blipFill>
            <a:blip r:embed="rId7"/>
            <a:stretch>
              <a:fillRect l="0" t="0" r="0" b="0"/>
            </a:stretch>
          </a:blipFill>
        </p:spPr>
      </p:sp>
      <p:sp>
        <p:nvSpPr>
          <p:cNvPr name="TextBox 7" id="7"/>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1.TƯƠNG TÁC GIỮA MOD SECURITY VÀ WAZUH SERVER</a:t>
            </a:r>
          </a:p>
        </p:txBody>
      </p:sp>
      <p:sp>
        <p:nvSpPr>
          <p:cNvPr name="TextBox 8" id="8"/>
          <p:cNvSpPr txBox="true"/>
          <p:nvPr/>
        </p:nvSpPr>
        <p:spPr>
          <a:xfrm rot="0">
            <a:off x="670117" y="3168512"/>
            <a:ext cx="14247736"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Sử dụng các rule trên ModSecurity để ngăn cản tấn công vào DVWA</a:t>
            </a:r>
          </a:p>
        </p:txBody>
      </p:sp>
      <p:sp>
        <p:nvSpPr>
          <p:cNvPr name="TextBox 9" id="9"/>
          <p:cNvSpPr txBox="true"/>
          <p:nvPr/>
        </p:nvSpPr>
        <p:spPr>
          <a:xfrm rot="0">
            <a:off x="670117" y="1553072"/>
            <a:ext cx="16589183" cy="1091565"/>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Kịch bản này sẽ mô phỏng các tấn công web phổ biến lên máy DVWA. Sau đó dùng Mod Security để chặn tấn công và kiểm tra log được đẩy về Dashboard của Wazuh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04631" y="2693907"/>
            <a:ext cx="13656269" cy="4899186"/>
          </a:xfrm>
          <a:custGeom>
            <a:avLst/>
            <a:gdLst/>
            <a:ahLst/>
            <a:cxnLst/>
            <a:rect r="r" b="b" t="t" l="l"/>
            <a:pathLst>
              <a:path h="4899186" w="13656269">
                <a:moveTo>
                  <a:pt x="0" y="0"/>
                </a:moveTo>
                <a:lnTo>
                  <a:pt x="13656269" y="0"/>
                </a:lnTo>
                <a:lnTo>
                  <a:pt x="13656269" y="4899186"/>
                </a:lnTo>
                <a:lnTo>
                  <a:pt x="0" y="4899186"/>
                </a:lnTo>
                <a:lnTo>
                  <a:pt x="0" y="0"/>
                </a:lnTo>
                <a:close/>
              </a:path>
            </a:pathLst>
          </a:custGeom>
          <a:blipFill>
            <a:blip r:embed="rId7"/>
            <a:stretch>
              <a:fillRect l="0" t="0" r="0" b="0"/>
            </a:stretch>
          </a:blipFill>
        </p:spPr>
      </p:sp>
      <p:sp>
        <p:nvSpPr>
          <p:cNvPr name="Freeform 7" id="7"/>
          <p:cNvSpPr/>
          <p:nvPr/>
        </p:nvSpPr>
        <p:spPr>
          <a:xfrm flipH="false" flipV="false" rot="0">
            <a:off x="8240897" y="5954301"/>
            <a:ext cx="13288470" cy="4069594"/>
          </a:xfrm>
          <a:custGeom>
            <a:avLst/>
            <a:gdLst/>
            <a:ahLst/>
            <a:cxnLst/>
            <a:rect r="r" b="b" t="t" l="l"/>
            <a:pathLst>
              <a:path h="4069594" w="13288470">
                <a:moveTo>
                  <a:pt x="0" y="0"/>
                </a:moveTo>
                <a:lnTo>
                  <a:pt x="13288470" y="0"/>
                </a:lnTo>
                <a:lnTo>
                  <a:pt x="13288470" y="4069593"/>
                </a:lnTo>
                <a:lnTo>
                  <a:pt x="0" y="4069593"/>
                </a:lnTo>
                <a:lnTo>
                  <a:pt x="0" y="0"/>
                </a:lnTo>
                <a:close/>
              </a:path>
            </a:pathLst>
          </a:custGeom>
          <a:blipFill>
            <a:blip r:embed="rId8"/>
            <a:stretch>
              <a:fillRect l="0" t="0" r="0" b="0"/>
            </a:stretch>
          </a:blipFill>
        </p:spPr>
      </p:sp>
      <p:sp>
        <p:nvSpPr>
          <p:cNvPr name="TextBox 8" id="8"/>
          <p:cNvSpPr txBox="true"/>
          <p:nvPr/>
        </p:nvSpPr>
        <p:spPr>
          <a:xfrm rot="0">
            <a:off x="487140" y="1511650"/>
            <a:ext cx="16526055" cy="1200150"/>
          </a:xfrm>
          <a:prstGeom prst="rect">
            <a:avLst/>
          </a:prstGeom>
        </p:spPr>
        <p:txBody>
          <a:bodyPr anchor="t" rtlCol="false" tIns="0" lIns="0" bIns="0" rIns="0">
            <a:spAutoFit/>
          </a:bodyPr>
          <a:lstStyle/>
          <a:p>
            <a:pPr algn="just" marL="0" indent="0" lvl="0">
              <a:lnSpc>
                <a:spcPts val="4725"/>
              </a:lnSpc>
              <a:spcBef>
                <a:spcPct val="0"/>
              </a:spcBef>
            </a:pPr>
            <a:r>
              <a:rPr lang="en-US" sz="3500" spc="210">
                <a:solidFill>
                  <a:srgbClr val="000000"/>
                </a:solidFill>
                <a:latin typeface="Asap"/>
                <a:ea typeface="Asap"/>
                <a:cs typeface="Asap"/>
                <a:sym typeface="Asap"/>
              </a:rPr>
              <a:t>Thực hiện một cuộc tấn công SQL Injection vào máy cài đặt DVWA. Cuộc tấn công này bị Mod Security chặn và ghi lại.</a:t>
            </a:r>
          </a:p>
        </p:txBody>
      </p:sp>
      <p:sp>
        <p:nvSpPr>
          <p:cNvPr name="TextBox 9" id="9"/>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1.TƯƠNG TÁC GIỮA MOD SECURITY VÀ WAZUH SERVER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644" y="-458365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03702" y="1168246"/>
            <a:ext cx="17249917" cy="999074"/>
          </a:xfrm>
          <a:custGeom>
            <a:avLst/>
            <a:gdLst/>
            <a:ahLst/>
            <a:cxnLst/>
            <a:rect r="r" b="b" t="t" l="l"/>
            <a:pathLst>
              <a:path h="999074" w="17249917">
                <a:moveTo>
                  <a:pt x="0" y="0"/>
                </a:moveTo>
                <a:lnTo>
                  <a:pt x="17249917" y="0"/>
                </a:lnTo>
                <a:lnTo>
                  <a:pt x="17249917" y="999074"/>
                </a:lnTo>
                <a:lnTo>
                  <a:pt x="0" y="999074"/>
                </a:lnTo>
                <a:lnTo>
                  <a:pt x="0" y="0"/>
                </a:lnTo>
                <a:close/>
              </a:path>
            </a:pathLst>
          </a:custGeom>
          <a:blipFill>
            <a:blip r:embed="rId7"/>
            <a:stretch>
              <a:fillRect l="0" t="0" r="0" b="-1437"/>
            </a:stretch>
          </a:blipFill>
        </p:spPr>
      </p:sp>
      <p:sp>
        <p:nvSpPr>
          <p:cNvPr name="Freeform 7" id="7"/>
          <p:cNvSpPr/>
          <p:nvPr/>
        </p:nvSpPr>
        <p:spPr>
          <a:xfrm flipH="false" flipV="false" rot="0">
            <a:off x="303702" y="2329162"/>
            <a:ext cx="10900383" cy="4728041"/>
          </a:xfrm>
          <a:custGeom>
            <a:avLst/>
            <a:gdLst/>
            <a:ahLst/>
            <a:cxnLst/>
            <a:rect r="r" b="b" t="t" l="l"/>
            <a:pathLst>
              <a:path h="4728041" w="10900383">
                <a:moveTo>
                  <a:pt x="0" y="0"/>
                </a:moveTo>
                <a:lnTo>
                  <a:pt x="10900383" y="0"/>
                </a:lnTo>
                <a:lnTo>
                  <a:pt x="10900383" y="4728041"/>
                </a:lnTo>
                <a:lnTo>
                  <a:pt x="0" y="4728041"/>
                </a:lnTo>
                <a:lnTo>
                  <a:pt x="0" y="0"/>
                </a:lnTo>
                <a:close/>
              </a:path>
            </a:pathLst>
          </a:custGeom>
          <a:blipFill>
            <a:blip r:embed="rId8"/>
            <a:stretch>
              <a:fillRect l="0" t="0" r="0" b="0"/>
            </a:stretch>
          </a:blipFill>
        </p:spPr>
      </p:sp>
      <p:sp>
        <p:nvSpPr>
          <p:cNvPr name="Freeform 8" id="8"/>
          <p:cNvSpPr/>
          <p:nvPr/>
        </p:nvSpPr>
        <p:spPr>
          <a:xfrm flipH="false" flipV="false" rot="0">
            <a:off x="4974658" y="3692240"/>
            <a:ext cx="7378001" cy="5811968"/>
          </a:xfrm>
          <a:custGeom>
            <a:avLst/>
            <a:gdLst/>
            <a:ahLst/>
            <a:cxnLst/>
            <a:rect r="r" b="b" t="t" l="l"/>
            <a:pathLst>
              <a:path h="5811968" w="7378001">
                <a:moveTo>
                  <a:pt x="0" y="0"/>
                </a:moveTo>
                <a:lnTo>
                  <a:pt x="7378001" y="0"/>
                </a:lnTo>
                <a:lnTo>
                  <a:pt x="7378001" y="5811968"/>
                </a:lnTo>
                <a:lnTo>
                  <a:pt x="0" y="5811968"/>
                </a:lnTo>
                <a:lnTo>
                  <a:pt x="0" y="0"/>
                </a:lnTo>
                <a:close/>
              </a:path>
            </a:pathLst>
          </a:custGeom>
          <a:blipFill>
            <a:blip r:embed="rId9"/>
            <a:stretch>
              <a:fillRect l="0" t="0" r="0" b="0"/>
            </a:stretch>
          </a:blipFill>
        </p:spPr>
      </p:sp>
      <p:sp>
        <p:nvSpPr>
          <p:cNvPr name="TextBox 9" id="9"/>
          <p:cNvSpPr txBox="true"/>
          <p:nvPr/>
        </p:nvSpPr>
        <p:spPr>
          <a:xfrm rot="0">
            <a:off x="13028934" y="5715954"/>
            <a:ext cx="5285521" cy="1707389"/>
          </a:xfrm>
          <a:prstGeom prst="rect">
            <a:avLst/>
          </a:prstGeom>
        </p:spPr>
        <p:txBody>
          <a:bodyPr anchor="t" rtlCol="false" tIns="0" lIns="0" bIns="0" rIns="0">
            <a:spAutoFit/>
          </a:bodyPr>
          <a:lstStyle/>
          <a:p>
            <a:pPr algn="just" marL="0" indent="0" lvl="0">
              <a:lnSpc>
                <a:spcPts val="4553"/>
              </a:lnSpc>
              <a:spcBef>
                <a:spcPct val="0"/>
              </a:spcBef>
            </a:pPr>
            <a:r>
              <a:rPr lang="en-US" sz="3373" spc="202">
                <a:solidFill>
                  <a:srgbClr val="000000"/>
                </a:solidFill>
                <a:latin typeface="Asap"/>
                <a:ea typeface="Asap"/>
                <a:cs typeface="Asap"/>
                <a:sym typeface="Asap"/>
              </a:rPr>
              <a:t>Log của ModSecurity được đẩy lên Dashboard của Wazuh Server</a:t>
            </a:r>
          </a:p>
        </p:txBody>
      </p:sp>
      <p:sp>
        <p:nvSpPr>
          <p:cNvPr name="TextBox 10" id="10"/>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1.TƯƠNG TÁC GIỮA MOD SECURITY VÀ WAZUH SERVER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29263" y="2148279"/>
            <a:ext cx="13740668" cy="2026749"/>
          </a:xfrm>
          <a:custGeom>
            <a:avLst/>
            <a:gdLst/>
            <a:ahLst/>
            <a:cxnLst/>
            <a:rect r="r" b="b" t="t" l="l"/>
            <a:pathLst>
              <a:path h="2026749" w="13740668">
                <a:moveTo>
                  <a:pt x="0" y="0"/>
                </a:moveTo>
                <a:lnTo>
                  <a:pt x="13740668" y="0"/>
                </a:lnTo>
                <a:lnTo>
                  <a:pt x="13740668" y="2026749"/>
                </a:lnTo>
                <a:lnTo>
                  <a:pt x="0" y="2026749"/>
                </a:lnTo>
                <a:lnTo>
                  <a:pt x="0" y="0"/>
                </a:lnTo>
                <a:close/>
              </a:path>
            </a:pathLst>
          </a:custGeom>
          <a:blipFill>
            <a:blip r:embed="rId7"/>
            <a:stretch>
              <a:fillRect l="0" t="0" r="0" b="0"/>
            </a:stretch>
          </a:blipFill>
        </p:spPr>
      </p:sp>
      <p:sp>
        <p:nvSpPr>
          <p:cNvPr name="Freeform 7" id="7"/>
          <p:cNvSpPr/>
          <p:nvPr/>
        </p:nvSpPr>
        <p:spPr>
          <a:xfrm flipH="false" flipV="false" rot="0">
            <a:off x="670539" y="4441728"/>
            <a:ext cx="7463911" cy="5665722"/>
          </a:xfrm>
          <a:custGeom>
            <a:avLst/>
            <a:gdLst/>
            <a:ahLst/>
            <a:cxnLst/>
            <a:rect r="r" b="b" t="t" l="l"/>
            <a:pathLst>
              <a:path h="5665722" w="7463911">
                <a:moveTo>
                  <a:pt x="0" y="0"/>
                </a:moveTo>
                <a:lnTo>
                  <a:pt x="7463911" y="0"/>
                </a:lnTo>
                <a:lnTo>
                  <a:pt x="7463911" y="5665722"/>
                </a:lnTo>
                <a:lnTo>
                  <a:pt x="0" y="5665722"/>
                </a:lnTo>
                <a:lnTo>
                  <a:pt x="0" y="0"/>
                </a:lnTo>
                <a:close/>
              </a:path>
            </a:pathLst>
          </a:custGeom>
          <a:blipFill>
            <a:blip r:embed="rId8"/>
            <a:stretch>
              <a:fillRect l="0" t="0" r="0" b="0"/>
            </a:stretch>
          </a:blipFill>
        </p:spPr>
      </p:sp>
      <p:sp>
        <p:nvSpPr>
          <p:cNvPr name="TextBox 8" id="8"/>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2.TƯƠNG TÁC GIỮA SNORT VÀ WAZUH SERVER</a:t>
            </a:r>
          </a:p>
        </p:txBody>
      </p:sp>
      <p:sp>
        <p:nvSpPr>
          <p:cNvPr name="TextBox 9" id="9"/>
          <p:cNvSpPr txBox="true"/>
          <p:nvPr/>
        </p:nvSpPr>
        <p:spPr>
          <a:xfrm rot="0">
            <a:off x="487140" y="1334962"/>
            <a:ext cx="15946616"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 Cấu hình Snort rule để chỉ có thể truy cập các port trong dải port định trước.</a:t>
            </a:r>
          </a:p>
        </p:txBody>
      </p:sp>
      <p:sp>
        <p:nvSpPr>
          <p:cNvPr name="TextBox 10" id="10"/>
          <p:cNvSpPr txBox="true"/>
          <p:nvPr/>
        </p:nvSpPr>
        <p:spPr>
          <a:xfrm rot="0">
            <a:off x="9001878" y="6285445"/>
            <a:ext cx="8514737" cy="1091565"/>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Kẻ tấn công sẽ bị chặn nếu cố truy cập vào các port ngoài dải port chỉ định.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340096" y="6352120"/>
            <a:ext cx="8176518" cy="3574588"/>
          </a:xfrm>
          <a:custGeom>
            <a:avLst/>
            <a:gdLst/>
            <a:ahLst/>
            <a:cxnLst/>
            <a:rect r="r" b="b" t="t" l="l"/>
            <a:pathLst>
              <a:path h="3574588" w="8176518">
                <a:moveTo>
                  <a:pt x="0" y="0"/>
                </a:moveTo>
                <a:lnTo>
                  <a:pt x="8176519" y="0"/>
                </a:lnTo>
                <a:lnTo>
                  <a:pt x="8176519" y="3574588"/>
                </a:lnTo>
                <a:lnTo>
                  <a:pt x="0" y="3574588"/>
                </a:lnTo>
                <a:lnTo>
                  <a:pt x="0" y="0"/>
                </a:lnTo>
                <a:close/>
              </a:path>
            </a:pathLst>
          </a:custGeom>
          <a:blipFill>
            <a:blip r:embed="rId7"/>
            <a:stretch>
              <a:fillRect l="0" t="0" r="0" b="0"/>
            </a:stretch>
          </a:blipFill>
        </p:spPr>
      </p:sp>
      <p:sp>
        <p:nvSpPr>
          <p:cNvPr name="Freeform 7" id="7"/>
          <p:cNvSpPr/>
          <p:nvPr/>
        </p:nvSpPr>
        <p:spPr>
          <a:xfrm flipH="false" flipV="false" rot="0">
            <a:off x="852604" y="1388429"/>
            <a:ext cx="7946041" cy="4683524"/>
          </a:xfrm>
          <a:custGeom>
            <a:avLst/>
            <a:gdLst/>
            <a:ahLst/>
            <a:cxnLst/>
            <a:rect r="r" b="b" t="t" l="l"/>
            <a:pathLst>
              <a:path h="4683524" w="7946041">
                <a:moveTo>
                  <a:pt x="0" y="0"/>
                </a:moveTo>
                <a:lnTo>
                  <a:pt x="7946041" y="0"/>
                </a:lnTo>
                <a:lnTo>
                  <a:pt x="7946041" y="4683524"/>
                </a:lnTo>
                <a:lnTo>
                  <a:pt x="0" y="4683524"/>
                </a:lnTo>
                <a:lnTo>
                  <a:pt x="0" y="0"/>
                </a:lnTo>
                <a:close/>
              </a:path>
            </a:pathLst>
          </a:custGeom>
          <a:blipFill>
            <a:blip r:embed="rId8"/>
            <a:stretch>
              <a:fillRect l="0" t="0" r="0" b="0"/>
            </a:stretch>
          </a:blipFill>
        </p:spPr>
      </p:sp>
      <p:sp>
        <p:nvSpPr>
          <p:cNvPr name="TextBox 8" id="8"/>
          <p:cNvSpPr txBox="true"/>
          <p:nvPr/>
        </p:nvSpPr>
        <p:spPr>
          <a:xfrm rot="0">
            <a:off x="10176850" y="2674090"/>
            <a:ext cx="6725380" cy="1091565"/>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Wazuh nhận cảnh bảo của snort và hiển thị lên dashboard</a:t>
            </a:r>
          </a:p>
        </p:txBody>
      </p:sp>
      <p:sp>
        <p:nvSpPr>
          <p:cNvPr name="TextBox 9" id="9"/>
          <p:cNvSpPr txBox="true"/>
          <p:nvPr/>
        </p:nvSpPr>
        <p:spPr>
          <a:xfrm rot="0">
            <a:off x="2272880" y="8072739"/>
            <a:ext cx="5700508"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Cảnh báo chi tiết từ Snort</a:t>
            </a:r>
          </a:p>
        </p:txBody>
      </p:sp>
      <p:sp>
        <p:nvSpPr>
          <p:cNvPr name="TextBox 10" id="10"/>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2.TƯƠNG TÁC GIỮA SNORT VÀ WAZUH SERVER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48359" y="2850382"/>
            <a:ext cx="16499098" cy="1423047"/>
          </a:xfrm>
          <a:custGeom>
            <a:avLst/>
            <a:gdLst/>
            <a:ahLst/>
            <a:cxnLst/>
            <a:rect r="r" b="b" t="t" l="l"/>
            <a:pathLst>
              <a:path h="1423047" w="16499098">
                <a:moveTo>
                  <a:pt x="0" y="0"/>
                </a:moveTo>
                <a:lnTo>
                  <a:pt x="16499098" y="0"/>
                </a:lnTo>
                <a:lnTo>
                  <a:pt x="16499098" y="1423047"/>
                </a:lnTo>
                <a:lnTo>
                  <a:pt x="0" y="1423047"/>
                </a:lnTo>
                <a:lnTo>
                  <a:pt x="0" y="0"/>
                </a:lnTo>
                <a:close/>
              </a:path>
            </a:pathLst>
          </a:custGeom>
          <a:blipFill>
            <a:blip r:embed="rId7"/>
            <a:stretch>
              <a:fillRect l="0" t="0" r="0" b="0"/>
            </a:stretch>
          </a:blipFill>
        </p:spPr>
      </p:sp>
      <p:sp>
        <p:nvSpPr>
          <p:cNvPr name="Freeform 7" id="7"/>
          <p:cNvSpPr/>
          <p:nvPr/>
        </p:nvSpPr>
        <p:spPr>
          <a:xfrm flipH="false" flipV="false" rot="0">
            <a:off x="548359" y="5534025"/>
            <a:ext cx="10009860" cy="1783494"/>
          </a:xfrm>
          <a:custGeom>
            <a:avLst/>
            <a:gdLst/>
            <a:ahLst/>
            <a:cxnLst/>
            <a:rect r="r" b="b" t="t" l="l"/>
            <a:pathLst>
              <a:path h="1783494" w="10009860">
                <a:moveTo>
                  <a:pt x="0" y="0"/>
                </a:moveTo>
                <a:lnTo>
                  <a:pt x="10009860" y="0"/>
                </a:lnTo>
                <a:lnTo>
                  <a:pt x="10009860" y="1783494"/>
                </a:lnTo>
                <a:lnTo>
                  <a:pt x="0" y="1783494"/>
                </a:lnTo>
                <a:lnTo>
                  <a:pt x="0" y="0"/>
                </a:lnTo>
                <a:close/>
              </a:path>
            </a:pathLst>
          </a:custGeom>
          <a:blipFill>
            <a:blip r:embed="rId8"/>
            <a:stretch>
              <a:fillRect l="0" t="0" r="0" b="0"/>
            </a:stretch>
          </a:blipFill>
        </p:spPr>
      </p:sp>
      <p:sp>
        <p:nvSpPr>
          <p:cNvPr name="Freeform 8" id="8"/>
          <p:cNvSpPr/>
          <p:nvPr/>
        </p:nvSpPr>
        <p:spPr>
          <a:xfrm flipH="false" flipV="false" rot="0">
            <a:off x="548359" y="7875170"/>
            <a:ext cx="13718392" cy="1634166"/>
          </a:xfrm>
          <a:custGeom>
            <a:avLst/>
            <a:gdLst/>
            <a:ahLst/>
            <a:cxnLst/>
            <a:rect r="r" b="b" t="t" l="l"/>
            <a:pathLst>
              <a:path h="1634166" w="13718392">
                <a:moveTo>
                  <a:pt x="0" y="0"/>
                </a:moveTo>
                <a:lnTo>
                  <a:pt x="13718392" y="0"/>
                </a:lnTo>
                <a:lnTo>
                  <a:pt x="13718392" y="1634166"/>
                </a:lnTo>
                <a:lnTo>
                  <a:pt x="0" y="1634166"/>
                </a:lnTo>
                <a:lnTo>
                  <a:pt x="0" y="0"/>
                </a:lnTo>
                <a:close/>
              </a:path>
            </a:pathLst>
          </a:custGeom>
          <a:blipFill>
            <a:blip r:embed="rId9"/>
            <a:stretch>
              <a:fillRect l="0" t="0" r="0" b="0"/>
            </a:stretch>
          </a:blipFill>
        </p:spPr>
      </p:sp>
      <p:sp>
        <p:nvSpPr>
          <p:cNvPr name="TextBox 9" id="9"/>
          <p:cNvSpPr txBox="true"/>
          <p:nvPr/>
        </p:nvSpPr>
        <p:spPr>
          <a:xfrm rot="0">
            <a:off x="548359" y="1360421"/>
            <a:ext cx="14761414" cy="1091565"/>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Snort rule chặn ICMP flood attack nếu phát hiện nguồn bất kỳ gửi 100 gói tin/5s đến máy victim</a:t>
            </a:r>
          </a:p>
        </p:txBody>
      </p:sp>
      <p:sp>
        <p:nvSpPr>
          <p:cNvPr name="TextBox 10" id="10"/>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2.TƯƠNG TÁC GIỮA SNORT VÀ WAZUH SERVER</a:t>
            </a:r>
          </a:p>
        </p:txBody>
      </p:sp>
      <p:sp>
        <p:nvSpPr>
          <p:cNvPr name="TextBox 11" id="11"/>
          <p:cNvSpPr txBox="true"/>
          <p:nvPr/>
        </p:nvSpPr>
        <p:spPr>
          <a:xfrm rot="0">
            <a:off x="548359" y="4594860"/>
            <a:ext cx="14205357"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Attacker kết nối đến victim và dùng hping3 để tấn công ICMP flood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160265" y="5820549"/>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35044" y="2829019"/>
            <a:ext cx="1400485" cy="4868891"/>
            <a:chOff x="0" y="0"/>
            <a:chExt cx="368852" cy="1282342"/>
          </a:xfrm>
        </p:grpSpPr>
        <p:sp>
          <p:nvSpPr>
            <p:cNvPr name="Freeform 4" id="4"/>
            <p:cNvSpPr/>
            <p:nvPr/>
          </p:nvSpPr>
          <p:spPr>
            <a:xfrm flipH="false" flipV="false" rot="0">
              <a:off x="0" y="0"/>
              <a:ext cx="368852" cy="1282342"/>
            </a:xfrm>
            <a:custGeom>
              <a:avLst/>
              <a:gdLst/>
              <a:ahLst/>
              <a:cxnLst/>
              <a:rect r="r" b="b" t="t" l="l"/>
              <a:pathLst>
                <a:path h="1282342" w="368852">
                  <a:moveTo>
                    <a:pt x="0" y="0"/>
                  </a:moveTo>
                  <a:lnTo>
                    <a:pt x="368852" y="0"/>
                  </a:lnTo>
                  <a:lnTo>
                    <a:pt x="368852" y="1282342"/>
                  </a:lnTo>
                  <a:lnTo>
                    <a:pt x="0" y="1282342"/>
                  </a:lnTo>
                  <a:close/>
                </a:path>
              </a:pathLst>
            </a:custGeom>
            <a:solidFill>
              <a:srgbClr val="CCCCCC"/>
            </a:solidFill>
          </p:spPr>
        </p:sp>
        <p:sp>
          <p:nvSpPr>
            <p:cNvPr name="TextBox 5" id="5"/>
            <p:cNvSpPr txBox="true"/>
            <p:nvPr/>
          </p:nvSpPr>
          <p:spPr>
            <a:xfrm>
              <a:off x="0" y="-19050"/>
              <a:ext cx="368852" cy="1301392"/>
            </a:xfrm>
            <a:prstGeom prst="rect">
              <a:avLst/>
            </a:prstGeom>
          </p:spPr>
          <p:txBody>
            <a:bodyPr anchor="ctr" rtlCol="false" tIns="50800" lIns="50800" bIns="50800" rIns="50800"/>
            <a:lstStyle/>
            <a:p>
              <a:pPr algn="ctr">
                <a:lnSpc>
                  <a:spcPts val="2989"/>
                </a:lnSpc>
              </a:pPr>
            </a:p>
          </p:txBody>
        </p:sp>
      </p:grpSp>
      <p:sp>
        <p:nvSpPr>
          <p:cNvPr name="TextBox 6" id="6"/>
          <p:cNvSpPr txBox="true"/>
          <p:nvPr/>
        </p:nvSpPr>
        <p:spPr>
          <a:xfrm rot="0">
            <a:off x="5435529" y="272795"/>
            <a:ext cx="7416941" cy="1685927"/>
          </a:xfrm>
          <a:prstGeom prst="rect">
            <a:avLst/>
          </a:prstGeom>
        </p:spPr>
        <p:txBody>
          <a:bodyPr anchor="t" rtlCol="false" tIns="0" lIns="0" bIns="0" rIns="0">
            <a:spAutoFit/>
          </a:bodyPr>
          <a:lstStyle/>
          <a:p>
            <a:pPr algn="ctr">
              <a:lnSpc>
                <a:spcPts val="13799"/>
              </a:lnSpc>
            </a:pPr>
            <a:r>
              <a:rPr lang="en-US" b="true" sz="9999" spc="979">
                <a:solidFill>
                  <a:srgbClr val="231F20"/>
                </a:solidFill>
                <a:latin typeface="Oswald Bold"/>
                <a:ea typeface="Oswald Bold"/>
                <a:cs typeface="Oswald Bold"/>
                <a:sym typeface="Oswald Bold"/>
              </a:rPr>
              <a:t>NỘI DUNG</a:t>
            </a:r>
          </a:p>
        </p:txBody>
      </p:sp>
      <p:sp>
        <p:nvSpPr>
          <p:cNvPr name="Freeform 7" id="7"/>
          <p:cNvSpPr/>
          <p:nvPr/>
        </p:nvSpPr>
        <p:spPr>
          <a:xfrm flipH="false" flipV="false" rot="2016048">
            <a:off x="12046603" y="-732703"/>
            <a:ext cx="10749463" cy="2687366"/>
          </a:xfrm>
          <a:custGeom>
            <a:avLst/>
            <a:gdLst/>
            <a:ahLst/>
            <a:cxnLst/>
            <a:rect r="r" b="b" t="t" l="l"/>
            <a:pathLst>
              <a:path h="2687366" w="10749463">
                <a:moveTo>
                  <a:pt x="0" y="0"/>
                </a:moveTo>
                <a:lnTo>
                  <a:pt x="10749464" y="0"/>
                </a:lnTo>
                <a:lnTo>
                  <a:pt x="10749464"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294134" y="317093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01</a:t>
            </a:r>
          </a:p>
        </p:txBody>
      </p:sp>
      <p:sp>
        <p:nvSpPr>
          <p:cNvPr name="TextBox 9" id="9"/>
          <p:cNvSpPr txBox="true"/>
          <p:nvPr/>
        </p:nvSpPr>
        <p:spPr>
          <a:xfrm rot="0">
            <a:off x="4294134" y="4314020"/>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02</a:t>
            </a:r>
          </a:p>
        </p:txBody>
      </p:sp>
      <p:sp>
        <p:nvSpPr>
          <p:cNvPr name="TextBox 10" id="10"/>
          <p:cNvSpPr txBox="true"/>
          <p:nvPr/>
        </p:nvSpPr>
        <p:spPr>
          <a:xfrm rot="0">
            <a:off x="4294134" y="548868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03</a:t>
            </a:r>
          </a:p>
        </p:txBody>
      </p:sp>
      <p:sp>
        <p:nvSpPr>
          <p:cNvPr name="TextBox 11" id="11"/>
          <p:cNvSpPr txBox="true"/>
          <p:nvPr/>
        </p:nvSpPr>
        <p:spPr>
          <a:xfrm rot="0">
            <a:off x="4294134" y="6599469"/>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04</a:t>
            </a:r>
          </a:p>
        </p:txBody>
      </p:sp>
      <p:sp>
        <p:nvSpPr>
          <p:cNvPr name="TextBox 12" id="12"/>
          <p:cNvSpPr txBox="true"/>
          <p:nvPr/>
        </p:nvSpPr>
        <p:spPr>
          <a:xfrm rot="0">
            <a:off x="5869118" y="3267139"/>
            <a:ext cx="5790503" cy="545973"/>
          </a:xfrm>
          <a:prstGeom prst="rect">
            <a:avLst/>
          </a:prstGeom>
        </p:spPr>
        <p:txBody>
          <a:bodyPr anchor="t" rtlCol="false" tIns="0" lIns="0" bIns="0" rIns="0">
            <a:spAutoFit/>
          </a:bodyPr>
          <a:lstStyle/>
          <a:p>
            <a:pPr algn="l">
              <a:lnSpc>
                <a:spcPts val="4416"/>
              </a:lnSpc>
            </a:pPr>
            <a:r>
              <a:rPr lang="en-US" sz="3200" spc="313">
                <a:solidFill>
                  <a:srgbClr val="231F20"/>
                </a:solidFill>
                <a:latin typeface="DM Sans"/>
                <a:ea typeface="DM Sans"/>
                <a:cs typeface="DM Sans"/>
                <a:sym typeface="DM Sans"/>
              </a:rPr>
              <a:t>GIỚI THIỆU</a:t>
            </a:r>
          </a:p>
        </p:txBody>
      </p:sp>
      <p:sp>
        <p:nvSpPr>
          <p:cNvPr name="TextBox 13" id="13"/>
          <p:cNvSpPr txBox="true"/>
          <p:nvPr/>
        </p:nvSpPr>
        <p:spPr>
          <a:xfrm rot="0">
            <a:off x="5869118" y="4438841"/>
            <a:ext cx="3467925" cy="545973"/>
          </a:xfrm>
          <a:prstGeom prst="rect">
            <a:avLst/>
          </a:prstGeom>
        </p:spPr>
        <p:txBody>
          <a:bodyPr anchor="t" rtlCol="false" tIns="0" lIns="0" bIns="0" rIns="0">
            <a:spAutoFit/>
          </a:bodyPr>
          <a:lstStyle/>
          <a:p>
            <a:pPr algn="l">
              <a:lnSpc>
                <a:spcPts val="4416"/>
              </a:lnSpc>
            </a:pPr>
            <a:r>
              <a:rPr lang="en-US" sz="3200" spc="313">
                <a:solidFill>
                  <a:srgbClr val="231F20"/>
                </a:solidFill>
                <a:latin typeface="DM Sans"/>
                <a:ea typeface="DM Sans"/>
                <a:cs typeface="DM Sans"/>
                <a:sym typeface="DM Sans"/>
              </a:rPr>
              <a:t>CÔNG NGHỆ </a:t>
            </a:r>
          </a:p>
        </p:txBody>
      </p:sp>
      <p:sp>
        <p:nvSpPr>
          <p:cNvPr name="TextBox 14" id="14"/>
          <p:cNvSpPr txBox="true"/>
          <p:nvPr/>
        </p:nvSpPr>
        <p:spPr>
          <a:xfrm rot="0">
            <a:off x="5869118" y="5584889"/>
            <a:ext cx="4736179" cy="545973"/>
          </a:xfrm>
          <a:prstGeom prst="rect">
            <a:avLst/>
          </a:prstGeom>
        </p:spPr>
        <p:txBody>
          <a:bodyPr anchor="t" rtlCol="false" tIns="0" lIns="0" bIns="0" rIns="0">
            <a:spAutoFit/>
          </a:bodyPr>
          <a:lstStyle/>
          <a:p>
            <a:pPr algn="l" marL="0" indent="0" lvl="0">
              <a:lnSpc>
                <a:spcPts val="4416"/>
              </a:lnSpc>
              <a:spcBef>
                <a:spcPct val="0"/>
              </a:spcBef>
            </a:pPr>
            <a:r>
              <a:rPr lang="en-US" sz="3200" spc="313">
                <a:solidFill>
                  <a:srgbClr val="231F20"/>
                </a:solidFill>
                <a:latin typeface="DM Sans"/>
                <a:ea typeface="DM Sans"/>
                <a:cs typeface="DM Sans"/>
                <a:sym typeface="DM Sans"/>
              </a:rPr>
              <a:t>MÔ HÌNH TRIỂN KHAI</a:t>
            </a:r>
          </a:p>
        </p:txBody>
      </p:sp>
      <p:sp>
        <p:nvSpPr>
          <p:cNvPr name="TextBox 15" id="15"/>
          <p:cNvSpPr txBox="true"/>
          <p:nvPr/>
        </p:nvSpPr>
        <p:spPr>
          <a:xfrm rot="0">
            <a:off x="5869118" y="6731465"/>
            <a:ext cx="6076629" cy="545973"/>
          </a:xfrm>
          <a:prstGeom prst="rect">
            <a:avLst/>
          </a:prstGeom>
        </p:spPr>
        <p:txBody>
          <a:bodyPr anchor="t" rtlCol="false" tIns="0" lIns="0" bIns="0" rIns="0">
            <a:spAutoFit/>
          </a:bodyPr>
          <a:lstStyle/>
          <a:p>
            <a:pPr algn="l" marL="0" indent="0" lvl="0">
              <a:lnSpc>
                <a:spcPts val="4416"/>
              </a:lnSpc>
              <a:spcBef>
                <a:spcPct val="0"/>
              </a:spcBef>
            </a:pPr>
            <a:r>
              <a:rPr lang="en-US" sz="3200" spc="313">
                <a:solidFill>
                  <a:srgbClr val="231F20"/>
                </a:solidFill>
                <a:latin typeface="DM Sans"/>
                <a:ea typeface="DM Sans"/>
                <a:cs typeface="DM Sans"/>
                <a:sym typeface="DM Sans"/>
              </a:rPr>
              <a:t>DEMO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1028" y="1284354"/>
            <a:ext cx="7521169" cy="5313870"/>
          </a:xfrm>
          <a:custGeom>
            <a:avLst/>
            <a:gdLst/>
            <a:ahLst/>
            <a:cxnLst/>
            <a:rect r="r" b="b" t="t" l="l"/>
            <a:pathLst>
              <a:path h="5313870" w="7521169">
                <a:moveTo>
                  <a:pt x="0" y="0"/>
                </a:moveTo>
                <a:lnTo>
                  <a:pt x="7521169" y="0"/>
                </a:lnTo>
                <a:lnTo>
                  <a:pt x="7521169" y="5313870"/>
                </a:lnTo>
                <a:lnTo>
                  <a:pt x="0" y="5313870"/>
                </a:lnTo>
                <a:lnTo>
                  <a:pt x="0" y="0"/>
                </a:lnTo>
                <a:close/>
              </a:path>
            </a:pathLst>
          </a:custGeom>
          <a:blipFill>
            <a:blip r:embed="rId7"/>
            <a:stretch>
              <a:fillRect l="0" t="0" r="0" b="0"/>
            </a:stretch>
          </a:blipFill>
        </p:spPr>
      </p:sp>
      <p:sp>
        <p:nvSpPr>
          <p:cNvPr name="Freeform 7" id="7"/>
          <p:cNvSpPr/>
          <p:nvPr/>
        </p:nvSpPr>
        <p:spPr>
          <a:xfrm flipH="false" flipV="false" rot="0">
            <a:off x="7865391" y="7124494"/>
            <a:ext cx="9897161" cy="2433345"/>
          </a:xfrm>
          <a:custGeom>
            <a:avLst/>
            <a:gdLst/>
            <a:ahLst/>
            <a:cxnLst/>
            <a:rect r="r" b="b" t="t" l="l"/>
            <a:pathLst>
              <a:path h="2433345" w="9897161">
                <a:moveTo>
                  <a:pt x="0" y="0"/>
                </a:moveTo>
                <a:lnTo>
                  <a:pt x="9897162" y="0"/>
                </a:lnTo>
                <a:lnTo>
                  <a:pt x="9897162" y="2433345"/>
                </a:lnTo>
                <a:lnTo>
                  <a:pt x="0" y="2433345"/>
                </a:lnTo>
                <a:lnTo>
                  <a:pt x="0" y="0"/>
                </a:lnTo>
                <a:close/>
              </a:path>
            </a:pathLst>
          </a:custGeom>
          <a:blipFill>
            <a:blip r:embed="rId8"/>
            <a:stretch>
              <a:fillRect l="0" t="0" r="0" b="0"/>
            </a:stretch>
          </a:blipFill>
        </p:spPr>
      </p:sp>
      <p:sp>
        <p:nvSpPr>
          <p:cNvPr name="TextBox 8" id="8"/>
          <p:cNvSpPr txBox="true"/>
          <p:nvPr/>
        </p:nvSpPr>
        <p:spPr>
          <a:xfrm rot="0">
            <a:off x="487140" y="274320"/>
            <a:ext cx="17029474" cy="754380"/>
          </a:xfrm>
          <a:prstGeom prst="rect">
            <a:avLst/>
          </a:prstGeom>
        </p:spPr>
        <p:txBody>
          <a:bodyPr anchor="t" rtlCol="false" tIns="0" lIns="0" bIns="0" rIns="0">
            <a:spAutoFit/>
          </a:bodyPr>
          <a:lstStyle/>
          <a:p>
            <a:pPr algn="l">
              <a:lnSpc>
                <a:spcPts val="6210"/>
              </a:lnSpc>
            </a:pPr>
            <a:r>
              <a:rPr lang="en-US" b="true" sz="4500" spc="238">
                <a:solidFill>
                  <a:srgbClr val="231F20"/>
                </a:solidFill>
                <a:latin typeface="Oswald Bold"/>
                <a:ea typeface="Oswald Bold"/>
                <a:cs typeface="Oswald Bold"/>
                <a:sym typeface="Oswald Bold"/>
              </a:rPr>
              <a:t>2.TƯƠNG TÁC GIỮA SNORT VÀ WAZUH SERVER</a:t>
            </a:r>
          </a:p>
        </p:txBody>
      </p:sp>
      <p:sp>
        <p:nvSpPr>
          <p:cNvPr name="TextBox 9" id="9"/>
          <p:cNvSpPr txBox="true"/>
          <p:nvPr/>
        </p:nvSpPr>
        <p:spPr>
          <a:xfrm rot="0">
            <a:off x="9445261" y="2915072"/>
            <a:ext cx="7254652"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Wazuh hiển thị cảnh báo từ Snort</a:t>
            </a:r>
          </a:p>
        </p:txBody>
      </p:sp>
      <p:sp>
        <p:nvSpPr>
          <p:cNvPr name="TextBox 10" id="10"/>
          <p:cNvSpPr txBox="true"/>
          <p:nvPr/>
        </p:nvSpPr>
        <p:spPr>
          <a:xfrm rot="0">
            <a:off x="3827852" y="8033509"/>
            <a:ext cx="3052606" cy="548640"/>
          </a:xfrm>
          <a:prstGeom prst="rect">
            <a:avLst/>
          </a:prstGeom>
        </p:spPr>
        <p:txBody>
          <a:bodyPr anchor="t" rtlCol="false" tIns="0" lIns="0" bIns="0" rIns="0">
            <a:spAutoFit/>
          </a:bodyPr>
          <a:lstStyle/>
          <a:p>
            <a:pPr algn="just" marL="0" indent="0" lvl="0">
              <a:lnSpc>
                <a:spcPts val="4320"/>
              </a:lnSpc>
              <a:spcBef>
                <a:spcPct val="0"/>
              </a:spcBef>
            </a:pPr>
            <a:r>
              <a:rPr lang="en-US" sz="3200" spc="192">
                <a:solidFill>
                  <a:srgbClr val="000000"/>
                </a:solidFill>
                <a:latin typeface="Asap"/>
                <a:ea typeface="Asap"/>
                <a:cs typeface="Asap"/>
                <a:sym typeface="Asap"/>
              </a:rPr>
              <a:t>Full log snort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756089" y="3498045"/>
            <a:ext cx="8917619" cy="5547180"/>
          </a:xfrm>
          <a:custGeom>
            <a:avLst/>
            <a:gdLst/>
            <a:ahLst/>
            <a:cxnLst/>
            <a:rect r="r" b="b" t="t" l="l"/>
            <a:pathLst>
              <a:path h="5547180" w="8917619">
                <a:moveTo>
                  <a:pt x="0" y="0"/>
                </a:moveTo>
                <a:lnTo>
                  <a:pt x="8917619" y="0"/>
                </a:lnTo>
                <a:lnTo>
                  <a:pt x="8917619" y="5547180"/>
                </a:lnTo>
                <a:lnTo>
                  <a:pt x="0" y="5547180"/>
                </a:lnTo>
                <a:lnTo>
                  <a:pt x="0" y="0"/>
                </a:lnTo>
                <a:close/>
              </a:path>
            </a:pathLst>
          </a:custGeom>
          <a:blipFill>
            <a:blip r:embed="rId5"/>
            <a:stretch>
              <a:fillRect l="0" t="0" r="0" b="0"/>
            </a:stretch>
          </a:blipFill>
        </p:spPr>
      </p:sp>
      <p:sp>
        <p:nvSpPr>
          <p:cNvPr name="Freeform 6" id="6"/>
          <p:cNvSpPr/>
          <p:nvPr/>
        </p:nvSpPr>
        <p:spPr>
          <a:xfrm flipH="false" flipV="false" rot="0">
            <a:off x="487140" y="3538878"/>
            <a:ext cx="7607705" cy="5410951"/>
          </a:xfrm>
          <a:custGeom>
            <a:avLst/>
            <a:gdLst/>
            <a:ahLst/>
            <a:cxnLst/>
            <a:rect r="r" b="b" t="t" l="l"/>
            <a:pathLst>
              <a:path h="5410951" w="7607705">
                <a:moveTo>
                  <a:pt x="0" y="0"/>
                </a:moveTo>
                <a:lnTo>
                  <a:pt x="7607705" y="0"/>
                </a:lnTo>
                <a:lnTo>
                  <a:pt x="7607705" y="5410951"/>
                </a:lnTo>
                <a:lnTo>
                  <a:pt x="0" y="5410951"/>
                </a:lnTo>
                <a:lnTo>
                  <a:pt x="0" y="0"/>
                </a:lnTo>
                <a:close/>
              </a:path>
            </a:pathLst>
          </a:custGeom>
          <a:blipFill>
            <a:blip r:embed="rId6"/>
            <a:stretch>
              <a:fillRect l="0" t="0" r="0" b="0"/>
            </a:stretch>
          </a:blipFill>
        </p:spPr>
      </p:sp>
      <p:sp>
        <p:nvSpPr>
          <p:cNvPr name="TextBox 7" id="7"/>
          <p:cNvSpPr txBox="true"/>
          <p:nvPr/>
        </p:nvSpPr>
        <p:spPr>
          <a:xfrm rot="0">
            <a:off x="487140" y="460058"/>
            <a:ext cx="9604235"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3. GIÁM SÁT COMMAND TRÊN LINUX </a:t>
            </a:r>
          </a:p>
        </p:txBody>
      </p:sp>
      <p:sp>
        <p:nvSpPr>
          <p:cNvPr name="TextBox 8" id="8"/>
          <p:cNvSpPr txBox="true"/>
          <p:nvPr/>
        </p:nvSpPr>
        <p:spPr>
          <a:xfrm rot="0">
            <a:off x="487140" y="1654884"/>
            <a:ext cx="16772160" cy="1488440"/>
          </a:xfrm>
          <a:prstGeom prst="rect">
            <a:avLst/>
          </a:prstGeom>
        </p:spPr>
        <p:txBody>
          <a:bodyPr anchor="t" rtlCol="false" tIns="0" lIns="0" bIns="0" rIns="0">
            <a:spAutoFit/>
          </a:bodyPr>
          <a:lstStyle/>
          <a:p>
            <a:pPr algn="just">
              <a:lnSpc>
                <a:spcPts val="3879"/>
              </a:lnSpc>
            </a:pPr>
            <a:r>
              <a:rPr lang="en-US" sz="3999">
                <a:solidFill>
                  <a:srgbClr val="000000"/>
                </a:solidFill>
                <a:latin typeface="Asap"/>
                <a:ea typeface="Asap"/>
                <a:cs typeface="Asap"/>
                <a:sym typeface="Asap"/>
              </a:rPr>
              <a:t>Sử dụng công cụ </a:t>
            </a:r>
            <a:r>
              <a:rPr lang="en-US" sz="3999" b="true">
                <a:solidFill>
                  <a:srgbClr val="000000"/>
                </a:solidFill>
                <a:latin typeface="Asap Bold"/>
                <a:ea typeface="Asap Bold"/>
                <a:cs typeface="Asap Bold"/>
                <a:sym typeface="Asap Bold"/>
              </a:rPr>
              <a:t>auditd</a:t>
            </a:r>
            <a:r>
              <a:rPr lang="en-US" sz="3999">
                <a:solidFill>
                  <a:srgbClr val="000000"/>
                </a:solidFill>
                <a:latin typeface="Asap"/>
                <a:ea typeface="Asap"/>
                <a:cs typeface="Asap"/>
                <a:sym typeface="Asap"/>
              </a:rPr>
              <a:t> để hỗ trợ thu thập command trên Linux.</a:t>
            </a:r>
          </a:p>
          <a:p>
            <a:pPr algn="just" marL="0" indent="0" lvl="1">
              <a:lnSpc>
                <a:spcPts val="3879"/>
              </a:lnSpc>
              <a:spcBef>
                <a:spcPct val="0"/>
              </a:spcBef>
            </a:pPr>
            <a:r>
              <a:rPr lang="en-US" sz="3999">
                <a:solidFill>
                  <a:srgbClr val="000000"/>
                </a:solidFill>
                <a:latin typeface="Asap"/>
                <a:ea typeface="Asap"/>
                <a:cs typeface="Asap"/>
                <a:sym typeface="Asap"/>
              </a:rPr>
              <a:t>Không chỉ thu thập command do user nhập mà còn thu thập command mà hệ thống chạy ngầm, OS phát sinh hay system healthcheck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1480591"/>
            <a:ext cx="10489239" cy="2441939"/>
          </a:xfrm>
          <a:custGeom>
            <a:avLst/>
            <a:gdLst/>
            <a:ahLst/>
            <a:cxnLst/>
            <a:rect r="r" b="b" t="t" l="l"/>
            <a:pathLst>
              <a:path h="2441939" w="10489239">
                <a:moveTo>
                  <a:pt x="0" y="0"/>
                </a:moveTo>
                <a:lnTo>
                  <a:pt x="10489240" y="0"/>
                </a:lnTo>
                <a:lnTo>
                  <a:pt x="10489240" y="2441939"/>
                </a:lnTo>
                <a:lnTo>
                  <a:pt x="0" y="2441939"/>
                </a:lnTo>
                <a:lnTo>
                  <a:pt x="0" y="0"/>
                </a:lnTo>
                <a:close/>
              </a:path>
            </a:pathLst>
          </a:custGeom>
          <a:blipFill>
            <a:blip r:embed="rId5"/>
            <a:stretch>
              <a:fillRect l="0" t="0" r="0" b="0"/>
            </a:stretch>
          </a:blipFill>
        </p:spPr>
      </p:sp>
      <p:sp>
        <p:nvSpPr>
          <p:cNvPr name="Freeform 6" id="6"/>
          <p:cNvSpPr/>
          <p:nvPr/>
        </p:nvSpPr>
        <p:spPr>
          <a:xfrm flipH="false" flipV="false" rot="0">
            <a:off x="487140" y="5325816"/>
            <a:ext cx="10146150" cy="3932484"/>
          </a:xfrm>
          <a:custGeom>
            <a:avLst/>
            <a:gdLst/>
            <a:ahLst/>
            <a:cxnLst/>
            <a:rect r="r" b="b" t="t" l="l"/>
            <a:pathLst>
              <a:path h="3932484" w="10146150">
                <a:moveTo>
                  <a:pt x="0" y="0"/>
                </a:moveTo>
                <a:lnTo>
                  <a:pt x="10146150" y="0"/>
                </a:lnTo>
                <a:lnTo>
                  <a:pt x="10146150" y="3932484"/>
                </a:lnTo>
                <a:lnTo>
                  <a:pt x="0" y="3932484"/>
                </a:lnTo>
                <a:lnTo>
                  <a:pt x="0" y="0"/>
                </a:lnTo>
                <a:close/>
              </a:path>
            </a:pathLst>
          </a:custGeom>
          <a:blipFill>
            <a:blip r:embed="rId6"/>
            <a:stretch>
              <a:fillRect l="0" t="0" r="0" b="0"/>
            </a:stretch>
          </a:blipFill>
        </p:spPr>
      </p:sp>
      <p:sp>
        <p:nvSpPr>
          <p:cNvPr name="Freeform 7" id="7"/>
          <p:cNvSpPr/>
          <p:nvPr/>
        </p:nvSpPr>
        <p:spPr>
          <a:xfrm flipH="false" flipV="false" rot="0">
            <a:off x="11143450" y="5805405"/>
            <a:ext cx="6688026" cy="3329018"/>
          </a:xfrm>
          <a:custGeom>
            <a:avLst/>
            <a:gdLst/>
            <a:ahLst/>
            <a:cxnLst/>
            <a:rect r="r" b="b" t="t" l="l"/>
            <a:pathLst>
              <a:path h="3329018" w="6688026">
                <a:moveTo>
                  <a:pt x="0" y="0"/>
                </a:moveTo>
                <a:lnTo>
                  <a:pt x="6688026" y="0"/>
                </a:lnTo>
                <a:lnTo>
                  <a:pt x="6688026" y="3329017"/>
                </a:lnTo>
                <a:lnTo>
                  <a:pt x="0" y="3329017"/>
                </a:lnTo>
                <a:lnTo>
                  <a:pt x="0" y="0"/>
                </a:lnTo>
                <a:close/>
              </a:path>
            </a:pathLst>
          </a:custGeom>
          <a:blipFill>
            <a:blip r:embed="rId7"/>
            <a:stretch>
              <a:fillRect l="0" t="0" r="0" b="0"/>
            </a:stretch>
          </a:blipFill>
        </p:spPr>
      </p:sp>
      <p:sp>
        <p:nvSpPr>
          <p:cNvPr name="TextBox 8" id="8"/>
          <p:cNvSpPr txBox="true"/>
          <p:nvPr/>
        </p:nvSpPr>
        <p:spPr>
          <a:xfrm rot="0">
            <a:off x="487140" y="460058"/>
            <a:ext cx="15215410"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3. GIÁM SÁT COMMAND TRÊN LINUX</a:t>
            </a:r>
          </a:p>
        </p:txBody>
      </p:sp>
      <p:sp>
        <p:nvSpPr>
          <p:cNvPr name="TextBox 9" id="9"/>
          <p:cNvSpPr txBox="true"/>
          <p:nvPr/>
        </p:nvSpPr>
        <p:spPr>
          <a:xfrm rot="0">
            <a:off x="11438775" y="1757316"/>
            <a:ext cx="6392701" cy="1974215"/>
          </a:xfrm>
          <a:prstGeom prst="rect">
            <a:avLst/>
          </a:prstGeom>
        </p:spPr>
        <p:txBody>
          <a:bodyPr anchor="t" rtlCol="false" tIns="0" lIns="0" bIns="0" rIns="0">
            <a:spAutoFit/>
          </a:bodyPr>
          <a:lstStyle/>
          <a:p>
            <a:pPr algn="just" marL="0" indent="0" lvl="1">
              <a:lnSpc>
                <a:spcPts val="3879"/>
              </a:lnSpc>
              <a:spcBef>
                <a:spcPct val="0"/>
              </a:spcBef>
            </a:pPr>
            <a:r>
              <a:rPr lang="en-US" sz="3999">
                <a:solidFill>
                  <a:srgbClr val="000000"/>
                </a:solidFill>
                <a:latin typeface="Asap"/>
                <a:ea typeface="Asap"/>
                <a:cs typeface="Asap"/>
                <a:sym typeface="Asap"/>
              </a:rPr>
              <a:t>Trên Wazuh server, cấu hình tùy chỉnh để tạo ra danh sách command gây nguy hiểm cho hệ thống</a:t>
            </a:r>
          </a:p>
        </p:txBody>
      </p:sp>
      <p:sp>
        <p:nvSpPr>
          <p:cNvPr name="TextBox 10" id="10"/>
          <p:cNvSpPr txBox="true"/>
          <p:nvPr/>
        </p:nvSpPr>
        <p:spPr>
          <a:xfrm rot="0">
            <a:off x="487140" y="4408876"/>
            <a:ext cx="15412163" cy="516890"/>
          </a:xfrm>
          <a:prstGeom prst="rect">
            <a:avLst/>
          </a:prstGeom>
        </p:spPr>
        <p:txBody>
          <a:bodyPr anchor="t" rtlCol="false" tIns="0" lIns="0" bIns="0" rIns="0">
            <a:spAutoFit/>
          </a:bodyPr>
          <a:lstStyle/>
          <a:p>
            <a:pPr algn="just" marL="0" indent="0" lvl="1">
              <a:lnSpc>
                <a:spcPts val="3879"/>
              </a:lnSpc>
              <a:spcBef>
                <a:spcPct val="0"/>
              </a:spcBef>
            </a:pPr>
            <a:r>
              <a:rPr lang="en-US" sz="3999">
                <a:solidFill>
                  <a:srgbClr val="000000"/>
                </a:solidFill>
                <a:latin typeface="Asap"/>
                <a:ea typeface="Asap"/>
                <a:cs typeface="Asap"/>
                <a:sym typeface="Asap"/>
              </a:rPr>
              <a:t>Wazuh sẽ gửi cảnh báo đặt biệt nếu thực hiện các command trên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1460309"/>
            <a:ext cx="10989908" cy="1808269"/>
          </a:xfrm>
          <a:custGeom>
            <a:avLst/>
            <a:gdLst/>
            <a:ahLst/>
            <a:cxnLst/>
            <a:rect r="r" b="b" t="t" l="l"/>
            <a:pathLst>
              <a:path h="1808269" w="10989908">
                <a:moveTo>
                  <a:pt x="0" y="0"/>
                </a:moveTo>
                <a:lnTo>
                  <a:pt x="10989908" y="0"/>
                </a:lnTo>
                <a:lnTo>
                  <a:pt x="10989908" y="1808269"/>
                </a:lnTo>
                <a:lnTo>
                  <a:pt x="0" y="1808269"/>
                </a:lnTo>
                <a:lnTo>
                  <a:pt x="0" y="0"/>
                </a:lnTo>
                <a:close/>
              </a:path>
            </a:pathLst>
          </a:custGeom>
          <a:blipFill>
            <a:blip r:embed="rId5"/>
            <a:stretch>
              <a:fillRect l="0" t="0" r="0" b="0"/>
            </a:stretch>
          </a:blipFill>
        </p:spPr>
      </p:sp>
      <p:sp>
        <p:nvSpPr>
          <p:cNvPr name="Freeform 6" id="6"/>
          <p:cNvSpPr/>
          <p:nvPr/>
        </p:nvSpPr>
        <p:spPr>
          <a:xfrm flipH="false" flipV="false" rot="0">
            <a:off x="487140" y="3726668"/>
            <a:ext cx="7855904" cy="5976028"/>
          </a:xfrm>
          <a:custGeom>
            <a:avLst/>
            <a:gdLst/>
            <a:ahLst/>
            <a:cxnLst/>
            <a:rect r="r" b="b" t="t" l="l"/>
            <a:pathLst>
              <a:path h="5976028" w="7855904">
                <a:moveTo>
                  <a:pt x="0" y="0"/>
                </a:moveTo>
                <a:lnTo>
                  <a:pt x="7855904" y="0"/>
                </a:lnTo>
                <a:lnTo>
                  <a:pt x="7855904" y="5976027"/>
                </a:lnTo>
                <a:lnTo>
                  <a:pt x="0" y="5976027"/>
                </a:lnTo>
                <a:lnTo>
                  <a:pt x="0" y="0"/>
                </a:lnTo>
                <a:close/>
              </a:path>
            </a:pathLst>
          </a:custGeom>
          <a:blipFill>
            <a:blip r:embed="rId6"/>
            <a:stretch>
              <a:fillRect l="0" t="0" r="0" b="0"/>
            </a:stretch>
          </a:blipFill>
        </p:spPr>
      </p:sp>
      <p:sp>
        <p:nvSpPr>
          <p:cNvPr name="TextBox 7" id="7"/>
          <p:cNvSpPr txBox="true"/>
          <p:nvPr/>
        </p:nvSpPr>
        <p:spPr>
          <a:xfrm rot="0">
            <a:off x="487140" y="460058"/>
            <a:ext cx="15215410"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3. GIÁM SÁT COMMAND TRÊN LINUX</a:t>
            </a:r>
          </a:p>
        </p:txBody>
      </p:sp>
      <p:sp>
        <p:nvSpPr>
          <p:cNvPr name="TextBox 8" id="8"/>
          <p:cNvSpPr txBox="true"/>
          <p:nvPr/>
        </p:nvSpPr>
        <p:spPr>
          <a:xfrm rot="0">
            <a:off x="11895299" y="1663086"/>
            <a:ext cx="5936178" cy="1488440"/>
          </a:xfrm>
          <a:prstGeom prst="rect">
            <a:avLst/>
          </a:prstGeom>
        </p:spPr>
        <p:txBody>
          <a:bodyPr anchor="t" rtlCol="false" tIns="0" lIns="0" bIns="0" rIns="0">
            <a:spAutoFit/>
          </a:bodyPr>
          <a:lstStyle/>
          <a:p>
            <a:pPr algn="just" marL="0" indent="0" lvl="1">
              <a:lnSpc>
                <a:spcPts val="3879"/>
              </a:lnSpc>
              <a:spcBef>
                <a:spcPct val="0"/>
              </a:spcBef>
            </a:pPr>
            <a:r>
              <a:rPr lang="en-US" sz="3999">
                <a:solidFill>
                  <a:srgbClr val="000000"/>
                </a:solidFill>
                <a:latin typeface="Asap"/>
                <a:ea typeface="Asap"/>
                <a:cs typeface="Asap"/>
                <a:sym typeface="Asap"/>
              </a:rPr>
              <a:t>User phuc không có quyền sử lệnh useradd dù có là root</a:t>
            </a:r>
          </a:p>
        </p:txBody>
      </p:sp>
      <p:sp>
        <p:nvSpPr>
          <p:cNvPr name="TextBox 9" id="9"/>
          <p:cNvSpPr txBox="true"/>
          <p:nvPr/>
        </p:nvSpPr>
        <p:spPr>
          <a:xfrm rot="0">
            <a:off x="9187178" y="5650762"/>
            <a:ext cx="8644299" cy="1488440"/>
          </a:xfrm>
          <a:prstGeom prst="rect">
            <a:avLst/>
          </a:prstGeom>
        </p:spPr>
        <p:txBody>
          <a:bodyPr anchor="t" rtlCol="false" tIns="0" lIns="0" bIns="0" rIns="0">
            <a:spAutoFit/>
          </a:bodyPr>
          <a:lstStyle/>
          <a:p>
            <a:pPr algn="just" marL="0" indent="0" lvl="1">
              <a:lnSpc>
                <a:spcPts val="3879"/>
              </a:lnSpc>
              <a:spcBef>
                <a:spcPct val="0"/>
              </a:spcBef>
            </a:pPr>
            <a:r>
              <a:rPr lang="en-US" sz="3999">
                <a:solidFill>
                  <a:srgbClr val="000000"/>
                </a:solidFill>
                <a:latin typeface="Asap"/>
                <a:ea typeface="Asap"/>
                <a:cs typeface="Asap"/>
                <a:sym typeface="Asap"/>
              </a:rPr>
              <a:t>Lợi dụng vim để leo thang đặt quyền. Khi này user phuc đã có thể thực hiện command useradd với quyền root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9589" y="4163903"/>
            <a:ext cx="8733539" cy="5300207"/>
          </a:xfrm>
          <a:custGeom>
            <a:avLst/>
            <a:gdLst/>
            <a:ahLst/>
            <a:cxnLst/>
            <a:rect r="r" b="b" t="t" l="l"/>
            <a:pathLst>
              <a:path h="5300207" w="8733539">
                <a:moveTo>
                  <a:pt x="0" y="0"/>
                </a:moveTo>
                <a:lnTo>
                  <a:pt x="8733539" y="0"/>
                </a:lnTo>
                <a:lnTo>
                  <a:pt x="8733539" y="5300207"/>
                </a:lnTo>
                <a:lnTo>
                  <a:pt x="0" y="5300207"/>
                </a:lnTo>
                <a:lnTo>
                  <a:pt x="0" y="0"/>
                </a:lnTo>
                <a:close/>
              </a:path>
            </a:pathLst>
          </a:custGeom>
          <a:blipFill>
            <a:blip r:embed="rId5"/>
            <a:stretch>
              <a:fillRect l="0" t="0" r="0" b="0"/>
            </a:stretch>
          </a:blipFill>
        </p:spPr>
      </p:sp>
      <p:sp>
        <p:nvSpPr>
          <p:cNvPr name="Freeform 6" id="6"/>
          <p:cNvSpPr/>
          <p:nvPr/>
        </p:nvSpPr>
        <p:spPr>
          <a:xfrm flipH="false" flipV="false" rot="0">
            <a:off x="749589" y="1540837"/>
            <a:ext cx="16131591" cy="2056778"/>
          </a:xfrm>
          <a:custGeom>
            <a:avLst/>
            <a:gdLst/>
            <a:ahLst/>
            <a:cxnLst/>
            <a:rect r="r" b="b" t="t" l="l"/>
            <a:pathLst>
              <a:path h="2056778" w="16131591">
                <a:moveTo>
                  <a:pt x="0" y="0"/>
                </a:moveTo>
                <a:lnTo>
                  <a:pt x="16131591" y="0"/>
                </a:lnTo>
                <a:lnTo>
                  <a:pt x="16131591" y="2056777"/>
                </a:lnTo>
                <a:lnTo>
                  <a:pt x="0" y="2056777"/>
                </a:lnTo>
                <a:lnTo>
                  <a:pt x="0" y="0"/>
                </a:lnTo>
                <a:close/>
              </a:path>
            </a:pathLst>
          </a:custGeom>
          <a:blipFill>
            <a:blip r:embed="rId6"/>
            <a:stretch>
              <a:fillRect l="0" t="0" r="0" b="0"/>
            </a:stretch>
          </a:blipFill>
        </p:spPr>
      </p:sp>
      <p:sp>
        <p:nvSpPr>
          <p:cNvPr name="TextBox 7" id="7"/>
          <p:cNvSpPr txBox="true"/>
          <p:nvPr/>
        </p:nvSpPr>
        <p:spPr>
          <a:xfrm rot="0">
            <a:off x="487140" y="460058"/>
            <a:ext cx="15215410"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3. GIÁM SÁT COMMAND TRÊN LINUX</a:t>
            </a:r>
          </a:p>
        </p:txBody>
      </p:sp>
      <p:sp>
        <p:nvSpPr>
          <p:cNvPr name="TextBox 8" id="8"/>
          <p:cNvSpPr txBox="true"/>
          <p:nvPr/>
        </p:nvSpPr>
        <p:spPr>
          <a:xfrm rot="0">
            <a:off x="10074128" y="5219700"/>
            <a:ext cx="7185172" cy="13119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DM Sans"/>
                <a:ea typeface="DM Sans"/>
                <a:cs typeface="DM Sans"/>
                <a:sym typeface="DM Sans"/>
              </a:rPr>
              <a:t>Wazuh phát hiện leo thang đặt quyền và cảnh báo trong mục MITRE ATT&amp;CK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140" y="2330051"/>
            <a:ext cx="7786000" cy="7483804"/>
          </a:xfrm>
          <a:custGeom>
            <a:avLst/>
            <a:gdLst/>
            <a:ahLst/>
            <a:cxnLst/>
            <a:rect r="r" b="b" t="t" l="l"/>
            <a:pathLst>
              <a:path h="7483804" w="7786000">
                <a:moveTo>
                  <a:pt x="0" y="0"/>
                </a:moveTo>
                <a:lnTo>
                  <a:pt x="7786001" y="0"/>
                </a:lnTo>
                <a:lnTo>
                  <a:pt x="7786001" y="7483804"/>
                </a:lnTo>
                <a:lnTo>
                  <a:pt x="0" y="7483804"/>
                </a:lnTo>
                <a:lnTo>
                  <a:pt x="0" y="0"/>
                </a:lnTo>
                <a:close/>
              </a:path>
            </a:pathLst>
          </a:custGeom>
          <a:blipFill>
            <a:blip r:embed="rId7"/>
            <a:stretch>
              <a:fillRect l="0" t="0" r="0" b="0"/>
            </a:stretch>
          </a:blipFill>
        </p:spPr>
      </p:sp>
      <p:sp>
        <p:nvSpPr>
          <p:cNvPr name="TextBox 7" id="7"/>
          <p:cNvSpPr txBox="true"/>
          <p:nvPr/>
        </p:nvSpPr>
        <p:spPr>
          <a:xfrm rot="0">
            <a:off x="487140" y="460058"/>
            <a:ext cx="1146244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4. GIÁM SÁT TOÀN VẸN TỆP TIN (FIM)</a:t>
            </a:r>
          </a:p>
        </p:txBody>
      </p:sp>
      <p:sp>
        <p:nvSpPr>
          <p:cNvPr name="TextBox 8" id="8"/>
          <p:cNvSpPr txBox="true"/>
          <p:nvPr/>
        </p:nvSpPr>
        <p:spPr>
          <a:xfrm rot="0">
            <a:off x="487140" y="1654669"/>
            <a:ext cx="17134316"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Sử dụng module FIM của wazuh để giám sát thư mục Downloads trên máy Windows 10</a:t>
            </a:r>
          </a:p>
        </p:txBody>
      </p:sp>
      <p:sp>
        <p:nvSpPr>
          <p:cNvPr name="TextBox 9" id="9"/>
          <p:cNvSpPr txBox="true"/>
          <p:nvPr/>
        </p:nvSpPr>
        <p:spPr>
          <a:xfrm rot="0">
            <a:off x="9624341" y="4730432"/>
            <a:ext cx="6256513"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Thực hiện thêm, xóa, sửa file trong thư mục Downloads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140" y="2141216"/>
            <a:ext cx="14026196" cy="2086397"/>
          </a:xfrm>
          <a:custGeom>
            <a:avLst/>
            <a:gdLst/>
            <a:ahLst/>
            <a:cxnLst/>
            <a:rect r="r" b="b" t="t" l="l"/>
            <a:pathLst>
              <a:path h="2086397" w="14026196">
                <a:moveTo>
                  <a:pt x="0" y="0"/>
                </a:moveTo>
                <a:lnTo>
                  <a:pt x="14026197" y="0"/>
                </a:lnTo>
                <a:lnTo>
                  <a:pt x="14026197" y="2086397"/>
                </a:lnTo>
                <a:lnTo>
                  <a:pt x="0" y="2086397"/>
                </a:lnTo>
                <a:lnTo>
                  <a:pt x="0" y="0"/>
                </a:lnTo>
                <a:close/>
              </a:path>
            </a:pathLst>
          </a:custGeom>
          <a:blipFill>
            <a:blip r:embed="rId7"/>
            <a:stretch>
              <a:fillRect l="0" t="0" r="0" b="0"/>
            </a:stretch>
          </a:blipFill>
        </p:spPr>
      </p:sp>
      <p:sp>
        <p:nvSpPr>
          <p:cNvPr name="Freeform 7" id="7"/>
          <p:cNvSpPr/>
          <p:nvPr/>
        </p:nvSpPr>
        <p:spPr>
          <a:xfrm flipH="false" flipV="false" rot="0">
            <a:off x="487140" y="4810786"/>
            <a:ext cx="12185296" cy="4520652"/>
          </a:xfrm>
          <a:custGeom>
            <a:avLst/>
            <a:gdLst/>
            <a:ahLst/>
            <a:cxnLst/>
            <a:rect r="r" b="b" t="t" l="l"/>
            <a:pathLst>
              <a:path h="4520652" w="12185296">
                <a:moveTo>
                  <a:pt x="0" y="0"/>
                </a:moveTo>
                <a:lnTo>
                  <a:pt x="12185297" y="0"/>
                </a:lnTo>
                <a:lnTo>
                  <a:pt x="12185297" y="4520652"/>
                </a:lnTo>
                <a:lnTo>
                  <a:pt x="0" y="4520652"/>
                </a:lnTo>
                <a:lnTo>
                  <a:pt x="0" y="0"/>
                </a:lnTo>
                <a:close/>
              </a:path>
            </a:pathLst>
          </a:custGeom>
          <a:blipFill>
            <a:blip r:embed="rId8"/>
            <a:stretch>
              <a:fillRect l="0" t="0" r="0" b="0"/>
            </a:stretch>
          </a:blipFill>
        </p:spPr>
      </p:sp>
      <p:sp>
        <p:nvSpPr>
          <p:cNvPr name="TextBox 8" id="8"/>
          <p:cNvSpPr txBox="true"/>
          <p:nvPr/>
        </p:nvSpPr>
        <p:spPr>
          <a:xfrm rot="0">
            <a:off x="487140" y="460058"/>
            <a:ext cx="1146244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4. GIÁM SÁT TOÀN VẸN TỆP TIN (FIM)</a:t>
            </a:r>
          </a:p>
        </p:txBody>
      </p:sp>
      <p:sp>
        <p:nvSpPr>
          <p:cNvPr name="TextBox 9" id="9"/>
          <p:cNvSpPr txBox="true"/>
          <p:nvPr/>
        </p:nvSpPr>
        <p:spPr>
          <a:xfrm rot="0">
            <a:off x="487140" y="1461642"/>
            <a:ext cx="12458337"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Wazuh đã ghi lại mọi hành động thêm, xóa, sửa trên thư mục</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140" y="2330271"/>
            <a:ext cx="10743495" cy="2131780"/>
          </a:xfrm>
          <a:custGeom>
            <a:avLst/>
            <a:gdLst/>
            <a:ahLst/>
            <a:cxnLst/>
            <a:rect r="r" b="b" t="t" l="l"/>
            <a:pathLst>
              <a:path h="2131780" w="10743495">
                <a:moveTo>
                  <a:pt x="0" y="0"/>
                </a:moveTo>
                <a:lnTo>
                  <a:pt x="10743495" y="0"/>
                </a:lnTo>
                <a:lnTo>
                  <a:pt x="10743495" y="2131780"/>
                </a:lnTo>
                <a:lnTo>
                  <a:pt x="0" y="2131780"/>
                </a:lnTo>
                <a:lnTo>
                  <a:pt x="0" y="0"/>
                </a:lnTo>
                <a:close/>
              </a:path>
            </a:pathLst>
          </a:custGeom>
          <a:blipFill>
            <a:blip r:embed="rId7"/>
            <a:stretch>
              <a:fillRect l="0" t="0" r="0" b="0"/>
            </a:stretch>
          </a:blipFill>
        </p:spPr>
      </p:sp>
      <p:sp>
        <p:nvSpPr>
          <p:cNvPr name="Freeform 7" id="7"/>
          <p:cNvSpPr/>
          <p:nvPr/>
        </p:nvSpPr>
        <p:spPr>
          <a:xfrm flipH="false" flipV="false" rot="0">
            <a:off x="487140" y="4951259"/>
            <a:ext cx="12436915" cy="4743817"/>
          </a:xfrm>
          <a:custGeom>
            <a:avLst/>
            <a:gdLst/>
            <a:ahLst/>
            <a:cxnLst/>
            <a:rect r="r" b="b" t="t" l="l"/>
            <a:pathLst>
              <a:path h="4743817" w="12436915">
                <a:moveTo>
                  <a:pt x="0" y="0"/>
                </a:moveTo>
                <a:lnTo>
                  <a:pt x="12436915" y="0"/>
                </a:lnTo>
                <a:lnTo>
                  <a:pt x="12436915" y="4743817"/>
                </a:lnTo>
                <a:lnTo>
                  <a:pt x="0" y="4743817"/>
                </a:lnTo>
                <a:lnTo>
                  <a:pt x="0" y="0"/>
                </a:lnTo>
                <a:close/>
              </a:path>
            </a:pathLst>
          </a:custGeom>
          <a:blipFill>
            <a:blip r:embed="rId8"/>
            <a:stretch>
              <a:fillRect l="0" t="0" r="0" b="0"/>
            </a:stretch>
          </a:blipFill>
        </p:spPr>
      </p:sp>
      <p:sp>
        <p:nvSpPr>
          <p:cNvPr name="TextBox 8" id="8"/>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9" id="9"/>
          <p:cNvSpPr txBox="true"/>
          <p:nvPr/>
        </p:nvSpPr>
        <p:spPr>
          <a:xfrm rot="0">
            <a:off x="487140" y="1573599"/>
            <a:ext cx="15655712"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Trên máy Windows, chuẩn bị một malware lấy từ database của </a:t>
            </a:r>
            <a:r>
              <a:rPr lang="en-US" b="true" sz="3500">
                <a:solidFill>
                  <a:srgbClr val="000000"/>
                </a:solidFill>
                <a:latin typeface="Asap Bold"/>
                <a:ea typeface="Asap Bold"/>
                <a:cs typeface="Asap Bold"/>
                <a:sym typeface="Asap Bold"/>
              </a:rPr>
              <a:t>MalwareBazaar</a:t>
            </a:r>
          </a:p>
        </p:txBody>
      </p:sp>
      <p:sp>
        <p:nvSpPr>
          <p:cNvPr name="TextBox 10" id="10"/>
          <p:cNvSpPr txBox="true"/>
          <p:nvPr/>
        </p:nvSpPr>
        <p:spPr>
          <a:xfrm rot="0">
            <a:off x="13233355" y="6236274"/>
            <a:ext cx="4848581" cy="1750060"/>
          </a:xfrm>
          <a:prstGeom prst="rect">
            <a:avLst/>
          </a:prstGeom>
        </p:spPr>
        <p:txBody>
          <a:bodyPr anchor="t" rtlCol="false" tIns="0" lIns="0" bIns="0" rIns="0">
            <a:spAutoFit/>
          </a:bodyPr>
          <a:lstStyle/>
          <a:p>
            <a:pPr algn="just" marL="0" indent="0" lvl="1">
              <a:lnSpc>
                <a:spcPts val="3395"/>
              </a:lnSpc>
              <a:spcBef>
                <a:spcPct val="0"/>
              </a:spcBef>
            </a:pPr>
            <a:r>
              <a:rPr lang="en-US" b="true" sz="3500">
                <a:solidFill>
                  <a:srgbClr val="000000"/>
                </a:solidFill>
                <a:latin typeface="Asap Bold"/>
                <a:ea typeface="Asap Bold"/>
                <a:cs typeface="Asap Bold"/>
                <a:sym typeface="Asap Bold"/>
              </a:rPr>
              <a:t>ClamAV </a:t>
            </a:r>
            <a:r>
              <a:rPr lang="en-US" sz="3500">
                <a:solidFill>
                  <a:srgbClr val="000000"/>
                </a:solidFill>
                <a:latin typeface="Asap"/>
                <a:ea typeface="Asap"/>
                <a:cs typeface="Asap"/>
                <a:sym typeface="Asap"/>
              </a:rPr>
              <a:t>không thể phát hiện mã độc này vì nó nằm ngoài signature database của ClamAV</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140" y="3790786"/>
            <a:ext cx="16575276" cy="5614875"/>
          </a:xfrm>
          <a:custGeom>
            <a:avLst/>
            <a:gdLst/>
            <a:ahLst/>
            <a:cxnLst/>
            <a:rect r="r" b="b" t="t" l="l"/>
            <a:pathLst>
              <a:path h="5614875" w="16575276">
                <a:moveTo>
                  <a:pt x="0" y="0"/>
                </a:moveTo>
                <a:lnTo>
                  <a:pt x="16575277" y="0"/>
                </a:lnTo>
                <a:lnTo>
                  <a:pt x="16575277" y="5614875"/>
                </a:lnTo>
                <a:lnTo>
                  <a:pt x="0" y="5614875"/>
                </a:lnTo>
                <a:lnTo>
                  <a:pt x="0" y="0"/>
                </a:lnTo>
                <a:close/>
              </a:path>
            </a:pathLst>
          </a:custGeom>
          <a:blipFill>
            <a:blip r:embed="rId7"/>
            <a:stretch>
              <a:fillRect l="0" t="0" r="0" b="0"/>
            </a:stretch>
          </a:blipFill>
        </p:spPr>
      </p:sp>
      <p:sp>
        <p:nvSpPr>
          <p:cNvPr name="TextBox 7" id="7"/>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8" id="8"/>
          <p:cNvSpPr txBox="true"/>
          <p:nvPr/>
        </p:nvSpPr>
        <p:spPr>
          <a:xfrm rot="0">
            <a:off x="487140" y="1660919"/>
            <a:ext cx="16993653" cy="1750060"/>
          </a:xfrm>
          <a:prstGeom prst="rect">
            <a:avLst/>
          </a:prstGeom>
        </p:spPr>
        <p:txBody>
          <a:bodyPr anchor="t" rtlCol="false" tIns="0" lIns="0" bIns="0" rIns="0">
            <a:spAutoFit/>
          </a:bodyPr>
          <a:lstStyle/>
          <a:p>
            <a:pPr algn="just">
              <a:lnSpc>
                <a:spcPts val="3395"/>
              </a:lnSpc>
            </a:pPr>
            <a:r>
              <a:rPr lang="en-US" sz="3500">
                <a:solidFill>
                  <a:srgbClr val="000000"/>
                </a:solidFill>
                <a:latin typeface="Asap"/>
                <a:ea typeface="Asap"/>
                <a:cs typeface="Asap"/>
                <a:sym typeface="Asap"/>
              </a:rPr>
              <a:t>Hash của file tải về sẽ được gửi về wazuh server có tích hợp </a:t>
            </a:r>
            <a:r>
              <a:rPr lang="en-US" sz="3500" b="true">
                <a:solidFill>
                  <a:srgbClr val="000000"/>
                </a:solidFill>
                <a:latin typeface="Asap Bold"/>
                <a:ea typeface="Asap Bold"/>
                <a:cs typeface="Asap Bold"/>
                <a:sym typeface="Asap Bold"/>
              </a:rPr>
              <a:t>VirusTotal</a:t>
            </a:r>
            <a:r>
              <a:rPr lang="en-US" sz="3500">
                <a:solidFill>
                  <a:srgbClr val="000000"/>
                </a:solidFill>
                <a:latin typeface="Asap"/>
                <a:ea typeface="Asap"/>
                <a:cs typeface="Asap"/>
                <a:sym typeface="Asap"/>
              </a:rPr>
              <a:t> để scan.</a:t>
            </a:r>
          </a:p>
          <a:p>
            <a:pPr algn="just">
              <a:lnSpc>
                <a:spcPts val="3395"/>
              </a:lnSpc>
            </a:pPr>
          </a:p>
          <a:p>
            <a:pPr algn="just" marL="0" indent="0" lvl="1">
              <a:lnSpc>
                <a:spcPts val="3395"/>
              </a:lnSpc>
              <a:spcBef>
                <a:spcPct val="0"/>
              </a:spcBef>
            </a:pPr>
            <a:r>
              <a:rPr lang="en-US" sz="3500">
                <a:solidFill>
                  <a:srgbClr val="000000"/>
                </a:solidFill>
                <a:latin typeface="Asap"/>
                <a:ea typeface="Asap"/>
                <a:cs typeface="Asap"/>
                <a:sym typeface="Asap"/>
              </a:rPr>
              <a:t>Nếu VirusTotal phát hiện đây là malware thì wazuh dashboard sẽ gửi alert. Đồng thời wazuh-agent trên máy dính malware sẽ kích hoạt script để tự động xóa file độc hại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1551470"/>
            <a:ext cx="9536769" cy="3937198"/>
          </a:xfrm>
          <a:custGeom>
            <a:avLst/>
            <a:gdLst/>
            <a:ahLst/>
            <a:cxnLst/>
            <a:rect r="r" b="b" t="t" l="l"/>
            <a:pathLst>
              <a:path h="3937198" w="9536769">
                <a:moveTo>
                  <a:pt x="0" y="0"/>
                </a:moveTo>
                <a:lnTo>
                  <a:pt x="9536770" y="0"/>
                </a:lnTo>
                <a:lnTo>
                  <a:pt x="9536770" y="3937199"/>
                </a:lnTo>
                <a:lnTo>
                  <a:pt x="0" y="3937199"/>
                </a:lnTo>
                <a:lnTo>
                  <a:pt x="0" y="0"/>
                </a:lnTo>
                <a:close/>
              </a:path>
            </a:pathLst>
          </a:custGeom>
          <a:blipFill>
            <a:blip r:embed="rId5"/>
            <a:stretch>
              <a:fillRect l="0" t="0" r="0" b="0"/>
            </a:stretch>
          </a:blipFill>
        </p:spPr>
      </p:sp>
      <p:sp>
        <p:nvSpPr>
          <p:cNvPr name="Freeform 6" id="6"/>
          <p:cNvSpPr/>
          <p:nvPr/>
        </p:nvSpPr>
        <p:spPr>
          <a:xfrm flipH="false" flipV="false" rot="0">
            <a:off x="10690416" y="4425934"/>
            <a:ext cx="7292761" cy="5372798"/>
          </a:xfrm>
          <a:custGeom>
            <a:avLst/>
            <a:gdLst/>
            <a:ahLst/>
            <a:cxnLst/>
            <a:rect r="r" b="b" t="t" l="l"/>
            <a:pathLst>
              <a:path h="5372798" w="7292761">
                <a:moveTo>
                  <a:pt x="0" y="0"/>
                </a:moveTo>
                <a:lnTo>
                  <a:pt x="7292761" y="0"/>
                </a:lnTo>
                <a:lnTo>
                  <a:pt x="7292761" y="5372798"/>
                </a:lnTo>
                <a:lnTo>
                  <a:pt x="0" y="5372798"/>
                </a:lnTo>
                <a:lnTo>
                  <a:pt x="0" y="0"/>
                </a:lnTo>
                <a:close/>
              </a:path>
            </a:pathLst>
          </a:custGeom>
          <a:blipFill>
            <a:blip r:embed="rId6"/>
            <a:stretch>
              <a:fillRect l="0" t="0" r="0" b="0"/>
            </a:stretch>
          </a:blipFill>
        </p:spPr>
      </p:sp>
      <p:sp>
        <p:nvSpPr>
          <p:cNvPr name="TextBox 7" id="7"/>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8" id="8"/>
          <p:cNvSpPr txBox="true"/>
          <p:nvPr/>
        </p:nvSpPr>
        <p:spPr>
          <a:xfrm rot="0">
            <a:off x="10483390" y="2141479"/>
            <a:ext cx="6775910"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Kiểm tra lại hash của malware trên trang web của Virustotal</a:t>
            </a:r>
          </a:p>
        </p:txBody>
      </p:sp>
      <p:sp>
        <p:nvSpPr>
          <p:cNvPr name="TextBox 9" id="9"/>
          <p:cNvSpPr txBox="true"/>
          <p:nvPr/>
        </p:nvSpPr>
        <p:spPr>
          <a:xfrm rot="0">
            <a:off x="1448135" y="7683560"/>
            <a:ext cx="7614780"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Lưu lại hash của malware để cải thiện signature database của ClamAV</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023349" y="7328241"/>
            <a:ext cx="960682" cy="1052540"/>
          </a:xfrm>
          <a:custGeom>
            <a:avLst/>
            <a:gdLst/>
            <a:ahLst/>
            <a:cxnLst/>
            <a:rect r="r" b="b" t="t" l="l"/>
            <a:pathLst>
              <a:path h="1052540" w="960682">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3321138" y="8351807"/>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
        <p:nvSpPr>
          <p:cNvPr name="TextBox 8" id="8"/>
          <p:cNvSpPr txBox="true"/>
          <p:nvPr/>
        </p:nvSpPr>
        <p:spPr>
          <a:xfrm rot="0">
            <a:off x="681215" y="3090602"/>
            <a:ext cx="16430423" cy="4800600"/>
          </a:xfrm>
          <a:prstGeom prst="rect">
            <a:avLst/>
          </a:prstGeom>
        </p:spPr>
        <p:txBody>
          <a:bodyPr anchor="t" rtlCol="false" tIns="0" lIns="0" bIns="0" rIns="0">
            <a:spAutoFit/>
          </a:bodyPr>
          <a:lstStyle/>
          <a:p>
            <a:pPr algn="just">
              <a:lnSpc>
                <a:spcPts val="4725"/>
              </a:lnSpc>
            </a:pPr>
            <a:r>
              <a:rPr lang="en-US" sz="3500" spc="210">
                <a:solidFill>
                  <a:srgbClr val="000000"/>
                </a:solidFill>
                <a:latin typeface="Asap"/>
                <a:ea typeface="Asap"/>
                <a:cs typeface="Asap"/>
                <a:sym typeface="Asap"/>
              </a:rPr>
              <a:t>Trong thời đại công nghệ hiện nay, sự phát triển nhanh chóng của các hệ thống số hóa, điện toán đám mây, IoT và các mô hình làm việc từ xa đã tạo ra một môi trường kỹ thuật số ngày càng phức tạp. </a:t>
            </a:r>
          </a:p>
          <a:p>
            <a:pPr algn="just">
              <a:lnSpc>
                <a:spcPts val="4725"/>
              </a:lnSpc>
            </a:pPr>
          </a:p>
          <a:p>
            <a:pPr algn="just">
              <a:lnSpc>
                <a:spcPts val="4725"/>
              </a:lnSpc>
              <a:spcBef>
                <a:spcPct val="0"/>
              </a:spcBef>
            </a:pPr>
            <a:r>
              <a:rPr lang="en-US" sz="3500" spc="210">
                <a:solidFill>
                  <a:srgbClr val="000000"/>
                </a:solidFill>
                <a:latin typeface="Asap"/>
                <a:ea typeface="Asap"/>
                <a:cs typeface="Asap"/>
                <a:sym typeface="Asap"/>
              </a:rPr>
              <a:t>Các doanh nghiệp không chỉ đối mặt với sự gia tăng về số lượng và mức độ tinh vi của các cuộc tấn công mạng (từ ransomware, phishing đến các cuộc tấn công APT...) mà còn phải bảo vệ lượng dữ liệu khổng lồ trên nhiều nền tảng khác nhau.</a:t>
            </a:r>
          </a:p>
        </p:txBody>
      </p:sp>
      <p:sp>
        <p:nvSpPr>
          <p:cNvPr name="TextBox 9" id="9"/>
          <p:cNvSpPr txBox="true"/>
          <p:nvPr/>
        </p:nvSpPr>
        <p:spPr>
          <a:xfrm rot="0">
            <a:off x="681215" y="2143389"/>
            <a:ext cx="2380531" cy="6076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Bối cảnh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2382552"/>
            <a:ext cx="11301259" cy="3969567"/>
          </a:xfrm>
          <a:custGeom>
            <a:avLst/>
            <a:gdLst/>
            <a:ahLst/>
            <a:cxnLst/>
            <a:rect r="r" b="b" t="t" l="l"/>
            <a:pathLst>
              <a:path h="3969567" w="11301259">
                <a:moveTo>
                  <a:pt x="0" y="0"/>
                </a:moveTo>
                <a:lnTo>
                  <a:pt x="11301259" y="0"/>
                </a:lnTo>
                <a:lnTo>
                  <a:pt x="11301259" y="3969568"/>
                </a:lnTo>
                <a:lnTo>
                  <a:pt x="0" y="3969568"/>
                </a:lnTo>
                <a:lnTo>
                  <a:pt x="0" y="0"/>
                </a:lnTo>
                <a:close/>
              </a:path>
            </a:pathLst>
          </a:custGeom>
          <a:blipFill>
            <a:blip r:embed="rId5"/>
            <a:stretch>
              <a:fillRect l="0" t="0" r="0" b="0"/>
            </a:stretch>
          </a:blipFill>
        </p:spPr>
      </p:sp>
      <p:sp>
        <p:nvSpPr>
          <p:cNvPr name="Freeform 6" id="6"/>
          <p:cNvSpPr/>
          <p:nvPr/>
        </p:nvSpPr>
        <p:spPr>
          <a:xfrm flipH="false" flipV="false" rot="0">
            <a:off x="548735" y="7138365"/>
            <a:ext cx="10132439" cy="2310535"/>
          </a:xfrm>
          <a:custGeom>
            <a:avLst/>
            <a:gdLst/>
            <a:ahLst/>
            <a:cxnLst/>
            <a:rect r="r" b="b" t="t" l="l"/>
            <a:pathLst>
              <a:path h="2310535" w="10132439">
                <a:moveTo>
                  <a:pt x="0" y="0"/>
                </a:moveTo>
                <a:lnTo>
                  <a:pt x="10132439" y="0"/>
                </a:lnTo>
                <a:lnTo>
                  <a:pt x="10132439" y="2310536"/>
                </a:lnTo>
                <a:lnTo>
                  <a:pt x="0" y="2310536"/>
                </a:lnTo>
                <a:lnTo>
                  <a:pt x="0" y="0"/>
                </a:lnTo>
                <a:close/>
              </a:path>
            </a:pathLst>
          </a:custGeom>
          <a:blipFill>
            <a:blip r:embed="rId6"/>
            <a:stretch>
              <a:fillRect l="0" t="0" r="0" b="0"/>
            </a:stretch>
          </a:blipFill>
        </p:spPr>
      </p:sp>
      <p:sp>
        <p:nvSpPr>
          <p:cNvPr name="TextBox 7" id="7"/>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8" id="8"/>
          <p:cNvSpPr txBox="true"/>
          <p:nvPr/>
        </p:nvSpPr>
        <p:spPr>
          <a:xfrm rot="0">
            <a:off x="12403640" y="3954268"/>
            <a:ext cx="5589035"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Homepage của Apache web server trên máy DVWA</a:t>
            </a:r>
          </a:p>
        </p:txBody>
      </p:sp>
      <p:sp>
        <p:nvSpPr>
          <p:cNvPr name="TextBox 9" id="9"/>
          <p:cNvSpPr txBox="true"/>
          <p:nvPr/>
        </p:nvSpPr>
        <p:spPr>
          <a:xfrm rot="0">
            <a:off x="11788399" y="8052838"/>
            <a:ext cx="5589035"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Cấu hình file ossec.conf để thu thập apache access.log</a:t>
            </a:r>
          </a:p>
        </p:txBody>
      </p:sp>
      <p:sp>
        <p:nvSpPr>
          <p:cNvPr name="TextBox 10" id="10"/>
          <p:cNvSpPr txBox="true"/>
          <p:nvPr/>
        </p:nvSpPr>
        <p:spPr>
          <a:xfrm rot="0">
            <a:off x="548735" y="1495425"/>
            <a:ext cx="11454429"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Thực hiện mô phỏng SQL injection lên Apache web server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6388" y="2664094"/>
            <a:ext cx="11194501" cy="6815700"/>
          </a:xfrm>
          <a:custGeom>
            <a:avLst/>
            <a:gdLst/>
            <a:ahLst/>
            <a:cxnLst/>
            <a:rect r="r" b="b" t="t" l="l"/>
            <a:pathLst>
              <a:path h="6815700" w="11194501">
                <a:moveTo>
                  <a:pt x="0" y="0"/>
                </a:moveTo>
                <a:lnTo>
                  <a:pt x="11194501" y="0"/>
                </a:lnTo>
                <a:lnTo>
                  <a:pt x="11194501" y="6815700"/>
                </a:lnTo>
                <a:lnTo>
                  <a:pt x="0" y="6815700"/>
                </a:lnTo>
                <a:lnTo>
                  <a:pt x="0" y="0"/>
                </a:lnTo>
                <a:close/>
              </a:path>
            </a:pathLst>
          </a:custGeom>
          <a:blipFill>
            <a:blip r:embed="rId5"/>
            <a:stretch>
              <a:fillRect l="0" t="0" r="0" b="0"/>
            </a:stretch>
          </a:blipFill>
        </p:spPr>
      </p:sp>
      <p:sp>
        <p:nvSpPr>
          <p:cNvPr name="TextBox 6" id="6"/>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7" id="7"/>
          <p:cNvSpPr txBox="true"/>
          <p:nvPr/>
        </p:nvSpPr>
        <p:spPr>
          <a:xfrm rot="0">
            <a:off x="696388" y="1740511"/>
            <a:ext cx="8447612"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Attacker thực hiện tấn công SQL injection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1585069"/>
            <a:ext cx="11301259" cy="2090733"/>
          </a:xfrm>
          <a:custGeom>
            <a:avLst/>
            <a:gdLst/>
            <a:ahLst/>
            <a:cxnLst/>
            <a:rect r="r" b="b" t="t" l="l"/>
            <a:pathLst>
              <a:path h="2090733" w="11301259">
                <a:moveTo>
                  <a:pt x="0" y="0"/>
                </a:moveTo>
                <a:lnTo>
                  <a:pt x="11301259" y="0"/>
                </a:lnTo>
                <a:lnTo>
                  <a:pt x="11301259" y="2090733"/>
                </a:lnTo>
                <a:lnTo>
                  <a:pt x="0" y="2090733"/>
                </a:lnTo>
                <a:lnTo>
                  <a:pt x="0" y="0"/>
                </a:lnTo>
                <a:close/>
              </a:path>
            </a:pathLst>
          </a:custGeom>
          <a:blipFill>
            <a:blip r:embed="rId5"/>
            <a:stretch>
              <a:fillRect l="0" t="0" r="0" b="0"/>
            </a:stretch>
          </a:blipFill>
        </p:spPr>
      </p:sp>
      <p:sp>
        <p:nvSpPr>
          <p:cNvPr name="Freeform 6" id="6"/>
          <p:cNvSpPr/>
          <p:nvPr/>
        </p:nvSpPr>
        <p:spPr>
          <a:xfrm flipH="false" flipV="false" rot="0">
            <a:off x="487140" y="4237798"/>
            <a:ext cx="11301259" cy="5650629"/>
          </a:xfrm>
          <a:custGeom>
            <a:avLst/>
            <a:gdLst/>
            <a:ahLst/>
            <a:cxnLst/>
            <a:rect r="r" b="b" t="t" l="l"/>
            <a:pathLst>
              <a:path h="5650629" w="11301259">
                <a:moveTo>
                  <a:pt x="0" y="0"/>
                </a:moveTo>
                <a:lnTo>
                  <a:pt x="11301259" y="0"/>
                </a:lnTo>
                <a:lnTo>
                  <a:pt x="11301259" y="5650629"/>
                </a:lnTo>
                <a:lnTo>
                  <a:pt x="0" y="5650629"/>
                </a:lnTo>
                <a:lnTo>
                  <a:pt x="0" y="0"/>
                </a:lnTo>
                <a:close/>
              </a:path>
            </a:pathLst>
          </a:custGeom>
          <a:blipFill>
            <a:blip r:embed="rId6"/>
            <a:stretch>
              <a:fillRect l="0" t="0" r="0" b="0"/>
            </a:stretch>
          </a:blipFill>
        </p:spPr>
      </p:sp>
      <p:sp>
        <p:nvSpPr>
          <p:cNvPr name="TextBox 7" id="7"/>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8" id="8"/>
          <p:cNvSpPr txBox="true"/>
          <p:nvPr/>
        </p:nvSpPr>
        <p:spPr>
          <a:xfrm rot="0">
            <a:off x="12466144" y="2157484"/>
            <a:ext cx="5078980" cy="132143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Cảnh bảo từ Wazuh Dashboard về tấn công SQL injection</a:t>
            </a:r>
          </a:p>
        </p:txBody>
      </p:sp>
      <p:sp>
        <p:nvSpPr>
          <p:cNvPr name="TextBox 9" id="9"/>
          <p:cNvSpPr txBox="true"/>
          <p:nvPr/>
        </p:nvSpPr>
        <p:spPr>
          <a:xfrm rot="0">
            <a:off x="12520103" y="6260884"/>
            <a:ext cx="5025022" cy="132143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Mô tả chi tiết cảnh cáo, gồm IP kẻ tấn công và payload tấn công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7140" y="1511639"/>
            <a:ext cx="9129586" cy="4406933"/>
          </a:xfrm>
          <a:custGeom>
            <a:avLst/>
            <a:gdLst/>
            <a:ahLst/>
            <a:cxnLst/>
            <a:rect r="r" b="b" t="t" l="l"/>
            <a:pathLst>
              <a:path h="4406933" w="9129586">
                <a:moveTo>
                  <a:pt x="0" y="0"/>
                </a:moveTo>
                <a:lnTo>
                  <a:pt x="9129587" y="0"/>
                </a:lnTo>
                <a:lnTo>
                  <a:pt x="9129587" y="4406933"/>
                </a:lnTo>
                <a:lnTo>
                  <a:pt x="0" y="4406933"/>
                </a:lnTo>
                <a:lnTo>
                  <a:pt x="0" y="0"/>
                </a:lnTo>
                <a:close/>
              </a:path>
            </a:pathLst>
          </a:custGeom>
          <a:blipFill>
            <a:blip r:embed="rId5"/>
            <a:stretch>
              <a:fillRect l="0" t="0" r="0" b="0"/>
            </a:stretch>
          </a:blipFill>
        </p:spPr>
      </p:sp>
      <p:sp>
        <p:nvSpPr>
          <p:cNvPr name="Freeform 6" id="6"/>
          <p:cNvSpPr/>
          <p:nvPr/>
        </p:nvSpPr>
        <p:spPr>
          <a:xfrm flipH="false" flipV="false" rot="0">
            <a:off x="10900532" y="4613355"/>
            <a:ext cx="6358768" cy="5037956"/>
          </a:xfrm>
          <a:custGeom>
            <a:avLst/>
            <a:gdLst/>
            <a:ahLst/>
            <a:cxnLst/>
            <a:rect r="r" b="b" t="t" l="l"/>
            <a:pathLst>
              <a:path h="5037956" w="6358768">
                <a:moveTo>
                  <a:pt x="0" y="0"/>
                </a:moveTo>
                <a:lnTo>
                  <a:pt x="6358768" y="0"/>
                </a:lnTo>
                <a:lnTo>
                  <a:pt x="6358768" y="5037956"/>
                </a:lnTo>
                <a:lnTo>
                  <a:pt x="0" y="5037956"/>
                </a:lnTo>
                <a:lnTo>
                  <a:pt x="0" y="0"/>
                </a:lnTo>
                <a:close/>
              </a:path>
            </a:pathLst>
          </a:custGeom>
          <a:blipFill>
            <a:blip r:embed="rId6"/>
            <a:stretch>
              <a:fillRect l="0" t="0" r="0" b="0"/>
            </a:stretch>
          </a:blipFill>
        </p:spPr>
      </p:sp>
      <p:sp>
        <p:nvSpPr>
          <p:cNvPr name="TextBox 7" id="7"/>
          <p:cNvSpPr txBox="true"/>
          <p:nvPr/>
        </p:nvSpPr>
        <p:spPr>
          <a:xfrm rot="0">
            <a:off x="487140" y="460058"/>
            <a:ext cx="13849656"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5. TÍCH HỢP VIRUSTOTAL &amp; XÂY DỰNG IOC</a:t>
            </a:r>
          </a:p>
        </p:txBody>
      </p:sp>
      <p:sp>
        <p:nvSpPr>
          <p:cNvPr name="TextBox 8" id="8"/>
          <p:cNvSpPr txBox="true"/>
          <p:nvPr/>
        </p:nvSpPr>
        <p:spPr>
          <a:xfrm rot="0">
            <a:off x="10900532" y="2500829"/>
            <a:ext cx="5423526" cy="892810"/>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URL chứa payload tấn công đã được lưu lại</a:t>
            </a:r>
          </a:p>
        </p:txBody>
      </p:sp>
      <p:sp>
        <p:nvSpPr>
          <p:cNvPr name="TextBox 9" id="9"/>
          <p:cNvSpPr txBox="true"/>
          <p:nvPr/>
        </p:nvSpPr>
        <p:spPr>
          <a:xfrm rot="0">
            <a:off x="2202315" y="7693791"/>
            <a:ext cx="6744802" cy="464185"/>
          </a:xfrm>
          <a:prstGeom prst="rect">
            <a:avLst/>
          </a:prstGeom>
        </p:spPr>
        <p:txBody>
          <a:bodyPr anchor="t" rtlCol="false" tIns="0" lIns="0" bIns="0" rIns="0">
            <a:spAutoFit/>
          </a:bodyPr>
          <a:lstStyle/>
          <a:p>
            <a:pPr algn="just" marL="0" indent="0" lvl="1">
              <a:lnSpc>
                <a:spcPts val="3395"/>
              </a:lnSpc>
              <a:spcBef>
                <a:spcPct val="0"/>
              </a:spcBef>
            </a:pPr>
            <a:r>
              <a:rPr lang="en-US" sz="3500">
                <a:solidFill>
                  <a:srgbClr val="000000"/>
                </a:solidFill>
                <a:latin typeface="Asap"/>
                <a:ea typeface="Asap"/>
                <a:cs typeface="Asap"/>
                <a:sym typeface="Asap"/>
              </a:rPr>
              <a:t>IP của attacker cũng được lưu lại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415922" y="2981747"/>
            <a:ext cx="11301259" cy="3687036"/>
          </a:xfrm>
          <a:custGeom>
            <a:avLst/>
            <a:gdLst/>
            <a:ahLst/>
            <a:cxnLst/>
            <a:rect r="r" b="b" t="t" l="l"/>
            <a:pathLst>
              <a:path h="3687036" w="11301259">
                <a:moveTo>
                  <a:pt x="0" y="0"/>
                </a:moveTo>
                <a:lnTo>
                  <a:pt x="11301259" y="0"/>
                </a:lnTo>
                <a:lnTo>
                  <a:pt x="11301259" y="3687036"/>
                </a:lnTo>
                <a:lnTo>
                  <a:pt x="0" y="3687036"/>
                </a:lnTo>
                <a:lnTo>
                  <a:pt x="0" y="0"/>
                </a:lnTo>
                <a:close/>
              </a:path>
            </a:pathLst>
          </a:custGeom>
          <a:blipFill>
            <a:blip r:embed="rId7"/>
            <a:stretch>
              <a:fillRect l="0" t="0" r="0" b="0"/>
            </a:stretch>
          </a:blipFill>
        </p:spPr>
      </p:sp>
      <p:sp>
        <p:nvSpPr>
          <p:cNvPr name="Freeform 7" id="7"/>
          <p:cNvSpPr/>
          <p:nvPr/>
        </p:nvSpPr>
        <p:spPr>
          <a:xfrm flipH="false" flipV="false" rot="0">
            <a:off x="487140" y="5759289"/>
            <a:ext cx="8720931" cy="4044332"/>
          </a:xfrm>
          <a:custGeom>
            <a:avLst/>
            <a:gdLst/>
            <a:ahLst/>
            <a:cxnLst/>
            <a:rect r="r" b="b" t="t" l="l"/>
            <a:pathLst>
              <a:path h="4044332" w="8720931">
                <a:moveTo>
                  <a:pt x="0" y="0"/>
                </a:moveTo>
                <a:lnTo>
                  <a:pt x="8720931" y="0"/>
                </a:lnTo>
                <a:lnTo>
                  <a:pt x="8720931" y="4044332"/>
                </a:lnTo>
                <a:lnTo>
                  <a:pt x="0" y="4044332"/>
                </a:lnTo>
                <a:lnTo>
                  <a:pt x="0" y="0"/>
                </a:lnTo>
                <a:close/>
              </a:path>
            </a:pathLst>
          </a:custGeom>
          <a:blipFill>
            <a:blip r:embed="rId8"/>
            <a:stretch>
              <a:fillRect l="0" t="0" r="0" b="0"/>
            </a:stretch>
          </a:blipFill>
        </p:spPr>
      </p:sp>
      <p:sp>
        <p:nvSpPr>
          <p:cNvPr name="TextBox 8" id="8"/>
          <p:cNvSpPr txBox="true"/>
          <p:nvPr/>
        </p:nvSpPr>
        <p:spPr>
          <a:xfrm rot="0">
            <a:off x="374749" y="1470832"/>
            <a:ext cx="16884551" cy="131445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Dùng cơ chế active- response của Wazuh để giám sát và chặn các địa chỉ IP độc hại, bảo vệ tài nguyên web trên các endpoint</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6. CHẶN TÁC NHÂN GÂY HẠI ĐÃ BIẾT TRƯỚC</a:t>
            </a:r>
          </a:p>
        </p:txBody>
      </p:sp>
      <p:sp>
        <p:nvSpPr>
          <p:cNvPr name="TextBox 10" id="10"/>
          <p:cNvSpPr txBox="true"/>
          <p:nvPr/>
        </p:nvSpPr>
        <p:spPr>
          <a:xfrm rot="0">
            <a:off x="9430697" y="7400719"/>
            <a:ext cx="14080353" cy="1145101"/>
          </a:xfrm>
          <a:prstGeom prst="rect">
            <a:avLst/>
          </a:prstGeom>
        </p:spPr>
        <p:txBody>
          <a:bodyPr anchor="t" rtlCol="false" tIns="0" lIns="0" bIns="0" rIns="0">
            <a:spAutoFit/>
          </a:bodyPr>
          <a:lstStyle/>
          <a:p>
            <a:pPr algn="l">
              <a:lnSpc>
                <a:spcPts val="4592"/>
              </a:lnSpc>
            </a:pPr>
            <a:r>
              <a:rPr lang="en-US" sz="3061">
                <a:solidFill>
                  <a:srgbClr val="000000"/>
                </a:solidFill>
                <a:latin typeface="Asap"/>
                <a:ea typeface="Asap"/>
                <a:cs typeface="Asap"/>
                <a:sym typeface="Asap"/>
              </a:rPr>
              <a:t>Chạy web server Apache lên 2 máy endpoint </a:t>
            </a:r>
          </a:p>
          <a:p>
            <a:pPr algn="l" marL="0" indent="0" lvl="0">
              <a:lnSpc>
                <a:spcPts val="4592"/>
              </a:lnSpc>
              <a:spcBef>
                <a:spcPct val="0"/>
              </a:spcBef>
            </a:pPr>
            <a:r>
              <a:rPr lang="en-US" sz="3061">
                <a:solidFill>
                  <a:srgbClr val="000000"/>
                </a:solidFill>
                <a:latin typeface="Asap"/>
                <a:ea typeface="Asap"/>
                <a:cs typeface="Asap"/>
                <a:sym typeface="Asap"/>
              </a:rPr>
              <a:t>là Window 10 và Ubuntu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4749" y="2642075"/>
            <a:ext cx="8769251" cy="4746357"/>
          </a:xfrm>
          <a:custGeom>
            <a:avLst/>
            <a:gdLst/>
            <a:ahLst/>
            <a:cxnLst/>
            <a:rect r="r" b="b" t="t" l="l"/>
            <a:pathLst>
              <a:path h="4746357" w="8769251">
                <a:moveTo>
                  <a:pt x="0" y="0"/>
                </a:moveTo>
                <a:lnTo>
                  <a:pt x="8769251" y="0"/>
                </a:lnTo>
                <a:lnTo>
                  <a:pt x="8769251" y="4746357"/>
                </a:lnTo>
                <a:lnTo>
                  <a:pt x="0" y="4746357"/>
                </a:lnTo>
                <a:lnTo>
                  <a:pt x="0" y="0"/>
                </a:lnTo>
                <a:close/>
              </a:path>
            </a:pathLst>
          </a:custGeom>
          <a:blipFill>
            <a:blip r:embed="rId7"/>
            <a:stretch>
              <a:fillRect l="0" t="0" r="0" b="0"/>
            </a:stretch>
          </a:blipFill>
        </p:spPr>
      </p:sp>
      <p:sp>
        <p:nvSpPr>
          <p:cNvPr name="Freeform 7" id="7"/>
          <p:cNvSpPr/>
          <p:nvPr/>
        </p:nvSpPr>
        <p:spPr>
          <a:xfrm flipH="false" flipV="false" rot="0">
            <a:off x="8663659" y="3576846"/>
            <a:ext cx="8197477" cy="4990214"/>
          </a:xfrm>
          <a:custGeom>
            <a:avLst/>
            <a:gdLst/>
            <a:ahLst/>
            <a:cxnLst/>
            <a:rect r="r" b="b" t="t" l="l"/>
            <a:pathLst>
              <a:path h="4990214" w="8197477">
                <a:moveTo>
                  <a:pt x="0" y="0"/>
                </a:moveTo>
                <a:lnTo>
                  <a:pt x="8197477" y="0"/>
                </a:lnTo>
                <a:lnTo>
                  <a:pt x="8197477" y="4990215"/>
                </a:lnTo>
                <a:lnTo>
                  <a:pt x="0" y="4990215"/>
                </a:lnTo>
                <a:lnTo>
                  <a:pt x="0" y="0"/>
                </a:lnTo>
                <a:close/>
              </a:path>
            </a:pathLst>
          </a:custGeom>
          <a:blipFill>
            <a:blip r:embed="rId8"/>
            <a:stretch>
              <a:fillRect l="0" t="0" r="0" b="0"/>
            </a:stretch>
          </a:blipFill>
        </p:spPr>
      </p:sp>
      <p:sp>
        <p:nvSpPr>
          <p:cNvPr name="TextBox 8" id="8"/>
          <p:cNvSpPr txBox="true"/>
          <p:nvPr/>
        </p:nvSpPr>
        <p:spPr>
          <a:xfrm rot="0">
            <a:off x="374749" y="1327625"/>
            <a:ext cx="15874631" cy="131445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Dùng máy ảo RHEL 9.0 để giả lập kẻ tấn công, thực hiện kết nối đến 2 web server  của nạn nhân</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6. CHẶN TÁC NHÂN GÂY HẠI ĐÃ BIẾT TRƯỚC</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4749" y="2802481"/>
            <a:ext cx="14871156" cy="2472330"/>
          </a:xfrm>
          <a:custGeom>
            <a:avLst/>
            <a:gdLst/>
            <a:ahLst/>
            <a:cxnLst/>
            <a:rect r="r" b="b" t="t" l="l"/>
            <a:pathLst>
              <a:path h="2472330" w="14871156">
                <a:moveTo>
                  <a:pt x="0" y="0"/>
                </a:moveTo>
                <a:lnTo>
                  <a:pt x="14871156" y="0"/>
                </a:lnTo>
                <a:lnTo>
                  <a:pt x="14871156" y="2472329"/>
                </a:lnTo>
                <a:lnTo>
                  <a:pt x="0" y="2472329"/>
                </a:lnTo>
                <a:lnTo>
                  <a:pt x="0" y="0"/>
                </a:lnTo>
                <a:close/>
              </a:path>
            </a:pathLst>
          </a:custGeom>
          <a:blipFill>
            <a:blip r:embed="rId7"/>
            <a:stretch>
              <a:fillRect l="0" t="0" r="0" b="0"/>
            </a:stretch>
          </a:blipFill>
        </p:spPr>
      </p:sp>
      <p:sp>
        <p:nvSpPr>
          <p:cNvPr name="Freeform 7" id="7"/>
          <p:cNvSpPr/>
          <p:nvPr/>
        </p:nvSpPr>
        <p:spPr>
          <a:xfrm flipH="false" flipV="false" rot="0">
            <a:off x="374749" y="5653883"/>
            <a:ext cx="11301259" cy="2175492"/>
          </a:xfrm>
          <a:custGeom>
            <a:avLst/>
            <a:gdLst/>
            <a:ahLst/>
            <a:cxnLst/>
            <a:rect r="r" b="b" t="t" l="l"/>
            <a:pathLst>
              <a:path h="2175492" w="11301259">
                <a:moveTo>
                  <a:pt x="0" y="0"/>
                </a:moveTo>
                <a:lnTo>
                  <a:pt x="11301259" y="0"/>
                </a:lnTo>
                <a:lnTo>
                  <a:pt x="11301259" y="2175493"/>
                </a:lnTo>
                <a:lnTo>
                  <a:pt x="0" y="2175493"/>
                </a:lnTo>
                <a:lnTo>
                  <a:pt x="0" y="0"/>
                </a:lnTo>
                <a:close/>
              </a:path>
            </a:pathLst>
          </a:custGeom>
          <a:blipFill>
            <a:blip r:embed="rId8"/>
            <a:stretch>
              <a:fillRect l="0" t="0" r="0" b="0"/>
            </a:stretch>
          </a:blipFill>
        </p:spPr>
      </p:sp>
      <p:sp>
        <p:nvSpPr>
          <p:cNvPr name="Freeform 8" id="8"/>
          <p:cNvSpPr/>
          <p:nvPr/>
        </p:nvSpPr>
        <p:spPr>
          <a:xfrm flipH="false" flipV="false" rot="0">
            <a:off x="12104929" y="5503410"/>
            <a:ext cx="5154371" cy="3931941"/>
          </a:xfrm>
          <a:custGeom>
            <a:avLst/>
            <a:gdLst/>
            <a:ahLst/>
            <a:cxnLst/>
            <a:rect r="r" b="b" t="t" l="l"/>
            <a:pathLst>
              <a:path h="3931941" w="5154371">
                <a:moveTo>
                  <a:pt x="0" y="0"/>
                </a:moveTo>
                <a:lnTo>
                  <a:pt x="5154371" y="0"/>
                </a:lnTo>
                <a:lnTo>
                  <a:pt x="5154371" y="3931941"/>
                </a:lnTo>
                <a:lnTo>
                  <a:pt x="0" y="3931941"/>
                </a:lnTo>
                <a:lnTo>
                  <a:pt x="0" y="0"/>
                </a:lnTo>
                <a:close/>
              </a:path>
            </a:pathLst>
          </a:custGeom>
          <a:blipFill>
            <a:blip r:embed="rId9"/>
            <a:stretch>
              <a:fillRect l="0" t="0" r="0" b="0"/>
            </a:stretch>
          </a:blipFill>
        </p:spPr>
      </p:sp>
      <p:sp>
        <p:nvSpPr>
          <p:cNvPr name="TextBox 9" id="9"/>
          <p:cNvSpPr txBox="true"/>
          <p:nvPr/>
        </p:nvSpPr>
        <p:spPr>
          <a:xfrm rot="0">
            <a:off x="374749" y="1327625"/>
            <a:ext cx="16096125" cy="131445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Từ đây ta cấu hình cho Wazuh nhận diện và đánh dấu IP máy attacker RHEL là tấn công độc hại</a:t>
            </a:r>
          </a:p>
        </p:txBody>
      </p:sp>
      <p:sp>
        <p:nvSpPr>
          <p:cNvPr name="TextBox 10" id="10"/>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6. CHẶN TÁC NHÂN GÂY HẠI ĐÃ BIẾT TRƯỚC</a:t>
            </a:r>
          </a:p>
        </p:txBody>
      </p:sp>
      <p:sp>
        <p:nvSpPr>
          <p:cNvPr name="TextBox 11" id="11"/>
          <p:cNvSpPr txBox="true"/>
          <p:nvPr/>
        </p:nvSpPr>
        <p:spPr>
          <a:xfrm rot="0">
            <a:off x="1445214" y="8113199"/>
            <a:ext cx="9160329" cy="1145101"/>
          </a:xfrm>
          <a:prstGeom prst="rect">
            <a:avLst/>
          </a:prstGeom>
        </p:spPr>
        <p:txBody>
          <a:bodyPr anchor="t" rtlCol="false" tIns="0" lIns="0" bIns="0" rIns="0">
            <a:spAutoFit/>
          </a:bodyPr>
          <a:lstStyle/>
          <a:p>
            <a:pPr algn="l" marL="0" indent="0" lvl="0">
              <a:lnSpc>
                <a:spcPts val="4592"/>
              </a:lnSpc>
              <a:spcBef>
                <a:spcPct val="0"/>
              </a:spcBef>
            </a:pPr>
            <a:r>
              <a:rPr lang="en-US" sz="3061">
                <a:solidFill>
                  <a:srgbClr val="000000"/>
                </a:solidFill>
                <a:latin typeface="Asap"/>
                <a:ea typeface="Asap"/>
                <a:cs typeface="Asap"/>
                <a:sym typeface="Asap"/>
              </a:rPr>
              <a:t>Cấu hình active-response để tự động chặn IP độc hại trong vòng 60s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9964" y="2203925"/>
            <a:ext cx="7383081" cy="6283946"/>
          </a:xfrm>
          <a:custGeom>
            <a:avLst/>
            <a:gdLst/>
            <a:ahLst/>
            <a:cxnLst/>
            <a:rect r="r" b="b" t="t" l="l"/>
            <a:pathLst>
              <a:path h="6283946" w="7383081">
                <a:moveTo>
                  <a:pt x="0" y="0"/>
                </a:moveTo>
                <a:lnTo>
                  <a:pt x="7383081" y="0"/>
                </a:lnTo>
                <a:lnTo>
                  <a:pt x="7383081" y="6283946"/>
                </a:lnTo>
                <a:lnTo>
                  <a:pt x="0" y="6283946"/>
                </a:lnTo>
                <a:lnTo>
                  <a:pt x="0" y="0"/>
                </a:lnTo>
                <a:close/>
              </a:path>
            </a:pathLst>
          </a:custGeom>
          <a:blipFill>
            <a:blip r:embed="rId7"/>
            <a:stretch>
              <a:fillRect l="0" t="0" r="0" b="0"/>
            </a:stretch>
          </a:blipFill>
        </p:spPr>
      </p:sp>
      <p:sp>
        <p:nvSpPr>
          <p:cNvPr name="Freeform 7" id="7"/>
          <p:cNvSpPr/>
          <p:nvPr/>
        </p:nvSpPr>
        <p:spPr>
          <a:xfrm flipH="false" flipV="false" rot="0">
            <a:off x="9211238" y="2203925"/>
            <a:ext cx="8048062" cy="6283946"/>
          </a:xfrm>
          <a:custGeom>
            <a:avLst/>
            <a:gdLst/>
            <a:ahLst/>
            <a:cxnLst/>
            <a:rect r="r" b="b" t="t" l="l"/>
            <a:pathLst>
              <a:path h="6283946" w="8048062">
                <a:moveTo>
                  <a:pt x="0" y="0"/>
                </a:moveTo>
                <a:lnTo>
                  <a:pt x="8048062" y="0"/>
                </a:lnTo>
                <a:lnTo>
                  <a:pt x="8048062" y="6283946"/>
                </a:lnTo>
                <a:lnTo>
                  <a:pt x="0" y="6283946"/>
                </a:lnTo>
                <a:lnTo>
                  <a:pt x="0" y="0"/>
                </a:lnTo>
                <a:close/>
              </a:path>
            </a:pathLst>
          </a:custGeom>
          <a:blipFill>
            <a:blip r:embed="rId8"/>
            <a:stretch>
              <a:fillRect l="0" t="0" r="0" b="0"/>
            </a:stretch>
          </a:blipFill>
        </p:spPr>
      </p:sp>
      <p:sp>
        <p:nvSpPr>
          <p:cNvPr name="TextBox 8" id="8"/>
          <p:cNvSpPr txBox="true"/>
          <p:nvPr/>
        </p:nvSpPr>
        <p:spPr>
          <a:xfrm rot="0">
            <a:off x="374749" y="1327625"/>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Ta thử truy cập lại bằng máy RHEL và Wazuh nhận được log truy cập</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6. CHẶN TÁC NHÂN GÂY HẠI ĐÃ BIẾT TRƯỚC</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4749" y="2203925"/>
            <a:ext cx="11301259" cy="3800048"/>
          </a:xfrm>
          <a:custGeom>
            <a:avLst/>
            <a:gdLst/>
            <a:ahLst/>
            <a:cxnLst/>
            <a:rect r="r" b="b" t="t" l="l"/>
            <a:pathLst>
              <a:path h="3800048" w="11301259">
                <a:moveTo>
                  <a:pt x="0" y="0"/>
                </a:moveTo>
                <a:lnTo>
                  <a:pt x="11301259" y="0"/>
                </a:lnTo>
                <a:lnTo>
                  <a:pt x="11301259" y="3800049"/>
                </a:lnTo>
                <a:lnTo>
                  <a:pt x="0" y="3800049"/>
                </a:lnTo>
                <a:lnTo>
                  <a:pt x="0" y="0"/>
                </a:lnTo>
                <a:close/>
              </a:path>
            </a:pathLst>
          </a:custGeom>
          <a:blipFill>
            <a:blip r:embed="rId7"/>
            <a:stretch>
              <a:fillRect l="0" t="0" r="0" b="0"/>
            </a:stretch>
          </a:blipFill>
        </p:spPr>
      </p:sp>
      <p:sp>
        <p:nvSpPr>
          <p:cNvPr name="Freeform 7" id="7"/>
          <p:cNvSpPr/>
          <p:nvPr/>
        </p:nvSpPr>
        <p:spPr>
          <a:xfrm flipH="false" flipV="false" rot="0">
            <a:off x="7567509" y="4447137"/>
            <a:ext cx="9691791" cy="5354714"/>
          </a:xfrm>
          <a:custGeom>
            <a:avLst/>
            <a:gdLst/>
            <a:ahLst/>
            <a:cxnLst/>
            <a:rect r="r" b="b" t="t" l="l"/>
            <a:pathLst>
              <a:path h="5354714" w="9691791">
                <a:moveTo>
                  <a:pt x="0" y="0"/>
                </a:moveTo>
                <a:lnTo>
                  <a:pt x="9691791" y="0"/>
                </a:lnTo>
                <a:lnTo>
                  <a:pt x="9691791" y="5354714"/>
                </a:lnTo>
                <a:lnTo>
                  <a:pt x="0" y="5354714"/>
                </a:lnTo>
                <a:lnTo>
                  <a:pt x="0" y="0"/>
                </a:lnTo>
                <a:close/>
              </a:path>
            </a:pathLst>
          </a:custGeom>
          <a:blipFill>
            <a:blip r:embed="rId8"/>
            <a:stretch>
              <a:fillRect l="0" t="0" r="0" b="0"/>
            </a:stretch>
          </a:blipFill>
        </p:spPr>
      </p:sp>
      <p:sp>
        <p:nvSpPr>
          <p:cNvPr name="TextBox 8" id="8"/>
          <p:cNvSpPr txBox="true"/>
          <p:nvPr/>
        </p:nvSpPr>
        <p:spPr>
          <a:xfrm rot="0">
            <a:off x="374749" y="1327625"/>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IP đã được chặn tự động</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6. CHẶN TÁC NHÂN GÂY HẠI ĐÃ BIẾT TRƯỚC</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3203" y="2203925"/>
            <a:ext cx="11560904" cy="3193700"/>
          </a:xfrm>
          <a:custGeom>
            <a:avLst/>
            <a:gdLst/>
            <a:ahLst/>
            <a:cxnLst/>
            <a:rect r="r" b="b" t="t" l="l"/>
            <a:pathLst>
              <a:path h="3193700" w="11560904">
                <a:moveTo>
                  <a:pt x="0" y="0"/>
                </a:moveTo>
                <a:lnTo>
                  <a:pt x="11560904" y="0"/>
                </a:lnTo>
                <a:lnTo>
                  <a:pt x="11560904" y="3193700"/>
                </a:lnTo>
                <a:lnTo>
                  <a:pt x="0" y="3193700"/>
                </a:lnTo>
                <a:lnTo>
                  <a:pt x="0" y="0"/>
                </a:lnTo>
                <a:close/>
              </a:path>
            </a:pathLst>
          </a:custGeom>
          <a:blipFill>
            <a:blip r:embed="rId7"/>
            <a:stretch>
              <a:fillRect l="0" t="0" r="0" b="0"/>
            </a:stretch>
          </a:blipFill>
        </p:spPr>
      </p:sp>
      <p:sp>
        <p:nvSpPr>
          <p:cNvPr name="Freeform 7" id="7"/>
          <p:cNvSpPr/>
          <p:nvPr/>
        </p:nvSpPr>
        <p:spPr>
          <a:xfrm flipH="false" flipV="false" rot="0">
            <a:off x="7965227" y="2759614"/>
            <a:ext cx="9522910" cy="5701842"/>
          </a:xfrm>
          <a:custGeom>
            <a:avLst/>
            <a:gdLst/>
            <a:ahLst/>
            <a:cxnLst/>
            <a:rect r="r" b="b" t="t" l="l"/>
            <a:pathLst>
              <a:path h="5701842" w="9522910">
                <a:moveTo>
                  <a:pt x="0" y="0"/>
                </a:moveTo>
                <a:lnTo>
                  <a:pt x="9522910" y="0"/>
                </a:lnTo>
                <a:lnTo>
                  <a:pt x="9522910" y="5701843"/>
                </a:lnTo>
                <a:lnTo>
                  <a:pt x="0" y="5701843"/>
                </a:lnTo>
                <a:lnTo>
                  <a:pt x="0" y="0"/>
                </a:lnTo>
                <a:close/>
              </a:path>
            </a:pathLst>
          </a:custGeom>
          <a:blipFill>
            <a:blip r:embed="rId8"/>
            <a:stretch>
              <a:fillRect l="0" t="0" r="0" b="0"/>
            </a:stretch>
          </a:blipFill>
        </p:spPr>
      </p:sp>
      <p:sp>
        <p:nvSpPr>
          <p:cNvPr name="TextBox 8" id="8"/>
          <p:cNvSpPr txBox="true"/>
          <p:nvPr/>
        </p:nvSpPr>
        <p:spPr>
          <a:xfrm rot="0">
            <a:off x="374749" y="1327625"/>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Cấu hình Teler trên máy lưu trữ DVWA</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7. PHÁT HIỆN TẤN CÔNG VỚI WAZUH VÀ TELER</a:t>
            </a:r>
          </a:p>
        </p:txBody>
      </p:sp>
      <p:sp>
        <p:nvSpPr>
          <p:cNvPr name="TextBox 10" id="10"/>
          <p:cNvSpPr txBox="true"/>
          <p:nvPr/>
        </p:nvSpPr>
        <p:spPr>
          <a:xfrm rot="0">
            <a:off x="615596" y="6410119"/>
            <a:ext cx="8048062" cy="1314450"/>
          </a:xfrm>
          <a:prstGeom prst="rect">
            <a:avLst/>
          </a:prstGeom>
        </p:spPr>
        <p:txBody>
          <a:bodyPr anchor="t" rtlCol="false" tIns="0" lIns="0" bIns="0" rIns="0">
            <a:spAutoFit/>
          </a:bodyPr>
          <a:lstStyle/>
          <a:p>
            <a:pPr algn="l">
              <a:lnSpc>
                <a:spcPts val="5250"/>
              </a:lnSpc>
            </a:pPr>
            <a:r>
              <a:rPr lang="en-US" sz="3500">
                <a:solidFill>
                  <a:srgbClr val="000000"/>
                </a:solidFill>
                <a:latin typeface="Asap"/>
                <a:ea typeface="Asap"/>
                <a:cs typeface="Asap"/>
                <a:sym typeface="Asap"/>
              </a:rPr>
              <a:t>Thêm các rule để Wazuh hoạt đông</a:t>
            </a:r>
          </a:p>
          <a:p>
            <a:pPr algn="l" marL="0" indent="0" lvl="0">
              <a:lnSpc>
                <a:spcPts val="5250"/>
              </a:lnSpc>
              <a:spcBef>
                <a:spcPct val="0"/>
              </a:spcBef>
            </a:pPr>
            <a:r>
              <a:rPr lang="en-US" sz="3500">
                <a:solidFill>
                  <a:srgbClr val="000000"/>
                </a:solidFill>
                <a:latin typeface="Asap"/>
                <a:ea typeface="Asap"/>
                <a:cs typeface="Asap"/>
                <a:sym typeface="Asap"/>
              </a:rPr>
              <a:t>cùng với rule có trong Teler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023349" y="7328241"/>
            <a:ext cx="960682" cy="1052540"/>
          </a:xfrm>
          <a:custGeom>
            <a:avLst/>
            <a:gdLst/>
            <a:ahLst/>
            <a:cxnLst/>
            <a:rect r="r" b="b" t="t" l="l"/>
            <a:pathLst>
              <a:path h="1052540" w="960682">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2779578" y="7954174"/>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
        <p:nvSpPr>
          <p:cNvPr name="TextBox 7" id="7"/>
          <p:cNvSpPr txBox="true"/>
          <p:nvPr/>
        </p:nvSpPr>
        <p:spPr>
          <a:xfrm rot="0">
            <a:off x="681215" y="3600872"/>
            <a:ext cx="14387758" cy="3600450"/>
          </a:xfrm>
          <a:prstGeom prst="rect">
            <a:avLst/>
          </a:prstGeom>
        </p:spPr>
        <p:txBody>
          <a:bodyPr anchor="t" rtlCol="false" tIns="0" lIns="0" bIns="0" rIns="0">
            <a:spAutoFit/>
          </a:bodyPr>
          <a:lstStyle/>
          <a:p>
            <a:pPr algn="just" marL="755651" indent="-377825" lvl="1">
              <a:lnSpc>
                <a:spcPts val="4725"/>
              </a:lnSpc>
              <a:buFont typeface="Arial"/>
              <a:buChar char="•"/>
            </a:pPr>
            <a:r>
              <a:rPr lang="en-US" sz="3500" spc="210">
                <a:solidFill>
                  <a:srgbClr val="000000"/>
                </a:solidFill>
                <a:latin typeface="Asap"/>
                <a:ea typeface="Asap"/>
                <a:cs typeface="Asap"/>
                <a:sym typeface="Asap"/>
              </a:rPr>
              <a:t>Thiếu khả năng phát hiện và phản ứng nhanh chóng, kịp thời với các mối đe dọa.</a:t>
            </a:r>
          </a:p>
          <a:p>
            <a:pPr algn="just">
              <a:lnSpc>
                <a:spcPts val="4725"/>
              </a:lnSpc>
            </a:pPr>
          </a:p>
          <a:p>
            <a:pPr algn="just" marL="755651" indent="-377825" lvl="1">
              <a:lnSpc>
                <a:spcPts val="4725"/>
              </a:lnSpc>
              <a:buFont typeface="Arial"/>
              <a:buChar char="•"/>
            </a:pPr>
            <a:r>
              <a:rPr lang="en-US" sz="3500" spc="210">
                <a:solidFill>
                  <a:srgbClr val="000000"/>
                </a:solidFill>
                <a:latin typeface="Asap"/>
                <a:ea typeface="Asap"/>
                <a:cs typeface="Asap"/>
                <a:sym typeface="Asap"/>
              </a:rPr>
              <a:t>Sự rời rạc, thiếu đồng bộ giữa các giải pháp bảo mật hiện có.</a:t>
            </a:r>
          </a:p>
          <a:p>
            <a:pPr algn="just">
              <a:lnSpc>
                <a:spcPts val="4725"/>
              </a:lnSpc>
            </a:pPr>
          </a:p>
          <a:p>
            <a:pPr algn="just" marL="755651" indent="-377825" lvl="1">
              <a:lnSpc>
                <a:spcPts val="4725"/>
              </a:lnSpc>
              <a:buFont typeface="Arial"/>
              <a:buChar char="•"/>
            </a:pPr>
            <a:r>
              <a:rPr lang="en-US" sz="3500" spc="210">
                <a:solidFill>
                  <a:srgbClr val="000000"/>
                </a:solidFill>
                <a:latin typeface="Asap"/>
                <a:ea typeface="Asap"/>
                <a:cs typeface="Asap"/>
                <a:sym typeface="Asap"/>
              </a:rPr>
              <a:t>Tình trạng thiếu hụt chuyên gia an ninh mạng. </a:t>
            </a:r>
          </a:p>
        </p:txBody>
      </p:sp>
      <p:sp>
        <p:nvSpPr>
          <p:cNvPr name="TextBox 8" id="8"/>
          <p:cNvSpPr txBox="true"/>
          <p:nvPr/>
        </p:nvSpPr>
        <p:spPr>
          <a:xfrm rot="0">
            <a:off x="681215" y="2143389"/>
            <a:ext cx="2897350" cy="6076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Thách thức</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80926" y="2203925"/>
            <a:ext cx="10965465" cy="6593707"/>
          </a:xfrm>
          <a:custGeom>
            <a:avLst/>
            <a:gdLst/>
            <a:ahLst/>
            <a:cxnLst/>
            <a:rect r="r" b="b" t="t" l="l"/>
            <a:pathLst>
              <a:path h="6593707" w="10965465">
                <a:moveTo>
                  <a:pt x="0" y="0"/>
                </a:moveTo>
                <a:lnTo>
                  <a:pt x="10965465" y="0"/>
                </a:lnTo>
                <a:lnTo>
                  <a:pt x="10965465" y="6593707"/>
                </a:lnTo>
                <a:lnTo>
                  <a:pt x="0" y="6593707"/>
                </a:lnTo>
                <a:lnTo>
                  <a:pt x="0" y="0"/>
                </a:lnTo>
                <a:close/>
              </a:path>
            </a:pathLst>
          </a:custGeom>
          <a:blipFill>
            <a:blip r:embed="rId7"/>
            <a:stretch>
              <a:fillRect l="0" t="0" r="0" b="0"/>
            </a:stretch>
          </a:blipFill>
        </p:spPr>
      </p:sp>
      <p:sp>
        <p:nvSpPr>
          <p:cNvPr name="TextBox 7" id="7"/>
          <p:cNvSpPr txBox="true"/>
          <p:nvPr/>
        </p:nvSpPr>
        <p:spPr>
          <a:xfrm rot="0">
            <a:off x="374749" y="1327625"/>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Sử dụng công cụ nikto trên kali để thực hiện giả lập tấn công</a:t>
            </a:r>
          </a:p>
        </p:txBody>
      </p:sp>
      <p:sp>
        <p:nvSpPr>
          <p:cNvPr name="TextBox 8" id="8"/>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7. PHÁT HIỆN TẤN CÔNG VỚI WAZUH VÀ TELER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54743" y="2366372"/>
            <a:ext cx="15804557" cy="6242800"/>
          </a:xfrm>
          <a:custGeom>
            <a:avLst/>
            <a:gdLst/>
            <a:ahLst/>
            <a:cxnLst/>
            <a:rect r="r" b="b" t="t" l="l"/>
            <a:pathLst>
              <a:path h="6242800" w="15804557">
                <a:moveTo>
                  <a:pt x="0" y="0"/>
                </a:moveTo>
                <a:lnTo>
                  <a:pt x="15804557" y="0"/>
                </a:lnTo>
                <a:lnTo>
                  <a:pt x="15804557" y="6242800"/>
                </a:lnTo>
                <a:lnTo>
                  <a:pt x="0" y="6242800"/>
                </a:lnTo>
                <a:lnTo>
                  <a:pt x="0" y="0"/>
                </a:lnTo>
                <a:close/>
              </a:path>
            </a:pathLst>
          </a:custGeom>
          <a:blipFill>
            <a:blip r:embed="rId7"/>
            <a:stretch>
              <a:fillRect l="0" t="0" r="0" b="0"/>
            </a:stretch>
          </a:blipFill>
        </p:spPr>
      </p:sp>
      <p:sp>
        <p:nvSpPr>
          <p:cNvPr name="TextBox 7" id="7"/>
          <p:cNvSpPr txBox="true"/>
          <p:nvPr/>
        </p:nvSpPr>
        <p:spPr>
          <a:xfrm rot="0">
            <a:off x="615596" y="1409405"/>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Cảnh báo từ teler được đẩy lên dashboard của Wazuh</a:t>
            </a:r>
          </a:p>
        </p:txBody>
      </p:sp>
      <p:sp>
        <p:nvSpPr>
          <p:cNvPr name="TextBox 8" id="8"/>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7. PHÁT HIỆN TẤN CÔNG VỚI WAZUH VÀ TELER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15596" y="2198126"/>
            <a:ext cx="11301259" cy="5240959"/>
          </a:xfrm>
          <a:custGeom>
            <a:avLst/>
            <a:gdLst/>
            <a:ahLst/>
            <a:cxnLst/>
            <a:rect r="r" b="b" t="t" l="l"/>
            <a:pathLst>
              <a:path h="5240959" w="11301259">
                <a:moveTo>
                  <a:pt x="0" y="0"/>
                </a:moveTo>
                <a:lnTo>
                  <a:pt x="11301259" y="0"/>
                </a:lnTo>
                <a:lnTo>
                  <a:pt x="11301259" y="5240959"/>
                </a:lnTo>
                <a:lnTo>
                  <a:pt x="0" y="5240959"/>
                </a:lnTo>
                <a:lnTo>
                  <a:pt x="0" y="0"/>
                </a:lnTo>
                <a:close/>
              </a:path>
            </a:pathLst>
          </a:custGeom>
          <a:blipFill>
            <a:blip r:embed="rId7"/>
            <a:stretch>
              <a:fillRect l="0" t="0" r="0" b="0"/>
            </a:stretch>
          </a:blipFill>
        </p:spPr>
      </p:sp>
      <p:sp>
        <p:nvSpPr>
          <p:cNvPr name="Freeform 7" id="7"/>
          <p:cNvSpPr/>
          <p:nvPr/>
        </p:nvSpPr>
        <p:spPr>
          <a:xfrm flipH="false" flipV="false" rot="0">
            <a:off x="5958041" y="5485811"/>
            <a:ext cx="11301259" cy="3277365"/>
          </a:xfrm>
          <a:custGeom>
            <a:avLst/>
            <a:gdLst/>
            <a:ahLst/>
            <a:cxnLst/>
            <a:rect r="r" b="b" t="t" l="l"/>
            <a:pathLst>
              <a:path h="3277365" w="11301259">
                <a:moveTo>
                  <a:pt x="0" y="0"/>
                </a:moveTo>
                <a:lnTo>
                  <a:pt x="11301259" y="0"/>
                </a:lnTo>
                <a:lnTo>
                  <a:pt x="11301259" y="3277365"/>
                </a:lnTo>
                <a:lnTo>
                  <a:pt x="0" y="3277365"/>
                </a:lnTo>
                <a:lnTo>
                  <a:pt x="0" y="0"/>
                </a:lnTo>
                <a:close/>
              </a:path>
            </a:pathLst>
          </a:custGeom>
          <a:blipFill>
            <a:blip r:embed="rId8"/>
            <a:stretch>
              <a:fillRect l="0" t="0" r="0" b="0"/>
            </a:stretch>
          </a:blipFill>
        </p:spPr>
      </p:sp>
      <p:sp>
        <p:nvSpPr>
          <p:cNvPr name="TextBox 8" id="8"/>
          <p:cNvSpPr txBox="true"/>
          <p:nvPr/>
        </p:nvSpPr>
        <p:spPr>
          <a:xfrm rot="0">
            <a:off x="615596" y="1325282"/>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Thực hiện cài đặt và cấu hình Suricata</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8. TÍCH HỢP SURICATA IDS VỚI WAZUH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140" y="2352293"/>
            <a:ext cx="11087452" cy="2050283"/>
          </a:xfrm>
          <a:custGeom>
            <a:avLst/>
            <a:gdLst/>
            <a:ahLst/>
            <a:cxnLst/>
            <a:rect r="r" b="b" t="t" l="l"/>
            <a:pathLst>
              <a:path h="2050283" w="11087452">
                <a:moveTo>
                  <a:pt x="0" y="0"/>
                </a:moveTo>
                <a:lnTo>
                  <a:pt x="11087452" y="0"/>
                </a:lnTo>
                <a:lnTo>
                  <a:pt x="11087452" y="2050283"/>
                </a:lnTo>
                <a:lnTo>
                  <a:pt x="0" y="2050283"/>
                </a:lnTo>
                <a:lnTo>
                  <a:pt x="0" y="0"/>
                </a:lnTo>
                <a:close/>
              </a:path>
            </a:pathLst>
          </a:custGeom>
          <a:blipFill>
            <a:blip r:embed="rId7"/>
            <a:stretch>
              <a:fillRect l="0" t="0" r="0" b="0"/>
            </a:stretch>
          </a:blipFill>
        </p:spPr>
      </p:sp>
      <p:sp>
        <p:nvSpPr>
          <p:cNvPr name="Freeform 7" id="7"/>
          <p:cNvSpPr/>
          <p:nvPr/>
        </p:nvSpPr>
        <p:spPr>
          <a:xfrm flipH="false" flipV="false" rot="0">
            <a:off x="2590833" y="5540431"/>
            <a:ext cx="11156968" cy="2393945"/>
          </a:xfrm>
          <a:custGeom>
            <a:avLst/>
            <a:gdLst/>
            <a:ahLst/>
            <a:cxnLst/>
            <a:rect r="r" b="b" t="t" l="l"/>
            <a:pathLst>
              <a:path h="2393945" w="11156968">
                <a:moveTo>
                  <a:pt x="0" y="0"/>
                </a:moveTo>
                <a:lnTo>
                  <a:pt x="11156968" y="0"/>
                </a:lnTo>
                <a:lnTo>
                  <a:pt x="11156968" y="2393945"/>
                </a:lnTo>
                <a:lnTo>
                  <a:pt x="0" y="2393945"/>
                </a:lnTo>
                <a:lnTo>
                  <a:pt x="0" y="0"/>
                </a:lnTo>
                <a:close/>
              </a:path>
            </a:pathLst>
          </a:custGeom>
          <a:blipFill>
            <a:blip r:embed="rId8"/>
            <a:stretch>
              <a:fillRect l="0" t="0" r="0" b="0"/>
            </a:stretch>
          </a:blipFill>
        </p:spPr>
      </p:sp>
      <p:sp>
        <p:nvSpPr>
          <p:cNvPr name="TextBox 8" id="8"/>
          <p:cNvSpPr txBox="true"/>
          <p:nvPr/>
        </p:nvSpPr>
        <p:spPr>
          <a:xfrm rot="0">
            <a:off x="615596" y="1325282"/>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Thực hiện mô phỏng tấn công mạng</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8. TÍCH HỢP SURICATA IDS VỚI WAZUH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05634" y="-483375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503370" y="737568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15596" y="1972982"/>
            <a:ext cx="12537186" cy="6237250"/>
          </a:xfrm>
          <a:custGeom>
            <a:avLst/>
            <a:gdLst/>
            <a:ahLst/>
            <a:cxnLst/>
            <a:rect r="r" b="b" t="t" l="l"/>
            <a:pathLst>
              <a:path h="6237250" w="12537186">
                <a:moveTo>
                  <a:pt x="0" y="0"/>
                </a:moveTo>
                <a:lnTo>
                  <a:pt x="12537187" y="0"/>
                </a:lnTo>
                <a:lnTo>
                  <a:pt x="12537187" y="6237250"/>
                </a:lnTo>
                <a:lnTo>
                  <a:pt x="0" y="6237250"/>
                </a:lnTo>
                <a:lnTo>
                  <a:pt x="0" y="0"/>
                </a:lnTo>
                <a:close/>
              </a:path>
            </a:pathLst>
          </a:custGeom>
          <a:blipFill>
            <a:blip r:embed="rId7"/>
            <a:stretch>
              <a:fillRect l="0" t="0" r="0" b="0"/>
            </a:stretch>
          </a:blipFill>
        </p:spPr>
      </p:sp>
      <p:sp>
        <p:nvSpPr>
          <p:cNvPr name="Freeform 7" id="7"/>
          <p:cNvSpPr/>
          <p:nvPr/>
        </p:nvSpPr>
        <p:spPr>
          <a:xfrm flipH="false" flipV="false" rot="0">
            <a:off x="10562023" y="536258"/>
            <a:ext cx="7502452" cy="4107725"/>
          </a:xfrm>
          <a:custGeom>
            <a:avLst/>
            <a:gdLst/>
            <a:ahLst/>
            <a:cxnLst/>
            <a:rect r="r" b="b" t="t" l="l"/>
            <a:pathLst>
              <a:path h="4107725" w="7502452">
                <a:moveTo>
                  <a:pt x="0" y="0"/>
                </a:moveTo>
                <a:lnTo>
                  <a:pt x="7502452" y="0"/>
                </a:lnTo>
                <a:lnTo>
                  <a:pt x="7502452" y="4107725"/>
                </a:lnTo>
                <a:lnTo>
                  <a:pt x="0" y="4107725"/>
                </a:lnTo>
                <a:lnTo>
                  <a:pt x="0" y="0"/>
                </a:lnTo>
                <a:close/>
              </a:path>
            </a:pathLst>
          </a:custGeom>
          <a:blipFill>
            <a:blip r:embed="rId8"/>
            <a:stretch>
              <a:fillRect l="0" t="0" r="0" b="0"/>
            </a:stretch>
          </a:blipFill>
        </p:spPr>
      </p:sp>
      <p:sp>
        <p:nvSpPr>
          <p:cNvPr name="TextBox 8" id="8"/>
          <p:cNvSpPr txBox="true"/>
          <p:nvPr/>
        </p:nvSpPr>
        <p:spPr>
          <a:xfrm rot="0">
            <a:off x="615596" y="1325282"/>
            <a:ext cx="16096125" cy="647700"/>
          </a:xfrm>
          <a:prstGeom prst="rect">
            <a:avLst/>
          </a:prstGeom>
        </p:spPr>
        <p:txBody>
          <a:bodyPr anchor="t" rtlCol="false" tIns="0" lIns="0" bIns="0" rIns="0">
            <a:spAutoFit/>
          </a:bodyPr>
          <a:lstStyle/>
          <a:p>
            <a:pPr algn="l" marL="0" indent="0" lvl="0">
              <a:lnSpc>
                <a:spcPts val="5250"/>
              </a:lnSpc>
              <a:spcBef>
                <a:spcPct val="0"/>
              </a:spcBef>
            </a:pPr>
            <a:r>
              <a:rPr lang="en-US" sz="3500">
                <a:solidFill>
                  <a:srgbClr val="000000"/>
                </a:solidFill>
                <a:latin typeface="Asap"/>
                <a:ea typeface="Asap"/>
                <a:cs typeface="Asap"/>
                <a:sym typeface="Asap"/>
              </a:rPr>
              <a:t>Log từ Suricata được đẩy lên Wazuh</a:t>
            </a:r>
          </a:p>
        </p:txBody>
      </p:sp>
      <p:sp>
        <p:nvSpPr>
          <p:cNvPr name="TextBox 9" id="9"/>
          <p:cNvSpPr txBox="true"/>
          <p:nvPr/>
        </p:nvSpPr>
        <p:spPr>
          <a:xfrm rot="0">
            <a:off x="487140" y="460058"/>
            <a:ext cx="14956173" cy="754380"/>
          </a:xfrm>
          <a:prstGeom prst="rect">
            <a:avLst/>
          </a:prstGeom>
        </p:spPr>
        <p:txBody>
          <a:bodyPr anchor="t" rtlCol="false" tIns="0" lIns="0" bIns="0" rIns="0">
            <a:spAutoFit/>
          </a:bodyPr>
          <a:lstStyle/>
          <a:p>
            <a:pPr algn="l">
              <a:lnSpc>
                <a:spcPts val="6209"/>
              </a:lnSpc>
            </a:pPr>
            <a:r>
              <a:rPr lang="en-US" b="true" sz="4500" spc="238">
                <a:solidFill>
                  <a:srgbClr val="231F20"/>
                </a:solidFill>
                <a:latin typeface="Oswald Bold"/>
                <a:ea typeface="Oswald Bold"/>
                <a:cs typeface="Oswald Bold"/>
                <a:sym typeface="Oswald Bold"/>
              </a:rPr>
              <a:t>8. TÍCH HỢP SURICATA IDS VỚI WAZUH</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THANKS FOR WATCHING</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023349" y="7328241"/>
            <a:ext cx="960682" cy="1052540"/>
          </a:xfrm>
          <a:custGeom>
            <a:avLst/>
            <a:gdLst/>
            <a:ahLst/>
            <a:cxnLst/>
            <a:rect r="r" b="b" t="t" l="l"/>
            <a:pathLst>
              <a:path h="1052540" w="960682">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3321138" y="8351807"/>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
        <p:nvSpPr>
          <p:cNvPr name="TextBox 8" id="8"/>
          <p:cNvSpPr txBox="true"/>
          <p:nvPr/>
        </p:nvSpPr>
        <p:spPr>
          <a:xfrm rot="0">
            <a:off x="487140" y="3344920"/>
            <a:ext cx="16772160" cy="4200525"/>
          </a:xfrm>
          <a:prstGeom prst="rect">
            <a:avLst/>
          </a:prstGeom>
        </p:spPr>
        <p:txBody>
          <a:bodyPr anchor="t" rtlCol="false" tIns="0" lIns="0" bIns="0" rIns="0">
            <a:spAutoFit/>
          </a:bodyPr>
          <a:lstStyle/>
          <a:p>
            <a:pPr algn="just">
              <a:lnSpc>
                <a:spcPts val="4725"/>
              </a:lnSpc>
            </a:pPr>
            <a:r>
              <a:rPr lang="en-US" sz="3500" spc="210">
                <a:solidFill>
                  <a:srgbClr val="000000"/>
                </a:solidFill>
                <a:latin typeface="Asap"/>
                <a:ea typeface="Asap"/>
                <a:cs typeface="Asap"/>
                <a:sym typeface="Asap"/>
              </a:rPr>
              <a:t>XDR (Extended Detection and Response) là một giải pháp bảo mật tiên tiến được thiết kế để phát hiện, phân tích và phản ứng tự động với các mối đe dọa an ninh mạng một cách toàn diện và hiệu quả.</a:t>
            </a:r>
          </a:p>
          <a:p>
            <a:pPr algn="just">
              <a:lnSpc>
                <a:spcPts val="4725"/>
              </a:lnSpc>
            </a:pPr>
          </a:p>
          <a:p>
            <a:pPr algn="just">
              <a:lnSpc>
                <a:spcPts val="4725"/>
              </a:lnSpc>
              <a:spcBef>
                <a:spcPct val="0"/>
              </a:spcBef>
            </a:pPr>
            <a:r>
              <a:rPr lang="en-US" sz="3500" spc="210">
                <a:solidFill>
                  <a:srgbClr val="000000"/>
                </a:solidFill>
                <a:latin typeface="Asap"/>
                <a:ea typeface="Asap"/>
                <a:cs typeface="Asap"/>
                <a:sym typeface="Asap"/>
              </a:rPr>
              <a:t>XDR tích hợp dữ liệu từ nhiều nguồn khác nhau, bao gồm các endpoints, network, ứng dụng, cloud và những môi trường khác trong hệ sinh thái số của doanh nghiệp.</a:t>
            </a:r>
          </a:p>
        </p:txBody>
      </p:sp>
      <p:sp>
        <p:nvSpPr>
          <p:cNvPr name="TextBox 9" id="9"/>
          <p:cNvSpPr txBox="true"/>
          <p:nvPr/>
        </p:nvSpPr>
        <p:spPr>
          <a:xfrm rot="0">
            <a:off x="451979" y="2234010"/>
            <a:ext cx="2631722" cy="600075"/>
          </a:xfrm>
          <a:prstGeom prst="rect">
            <a:avLst/>
          </a:prstGeom>
        </p:spPr>
        <p:txBody>
          <a:bodyPr anchor="t" rtlCol="false" tIns="0" lIns="0" bIns="0" rIns="0">
            <a:spAutoFit/>
          </a:bodyPr>
          <a:lstStyle/>
          <a:p>
            <a:pPr algn="just">
              <a:lnSpc>
                <a:spcPts val="4725"/>
              </a:lnSpc>
              <a:spcBef>
                <a:spcPct val="0"/>
              </a:spcBef>
            </a:pPr>
            <a:r>
              <a:rPr lang="en-US" b="true" sz="3500" spc="210">
                <a:solidFill>
                  <a:srgbClr val="000000"/>
                </a:solidFill>
                <a:latin typeface="Asap Bold"/>
                <a:ea typeface="Asap Bold"/>
                <a:cs typeface="Asap Bold"/>
                <a:sym typeface="Asap Bold"/>
              </a:rPr>
              <a:t>Giải pháp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023349" y="7328241"/>
            <a:ext cx="960682" cy="1052540"/>
          </a:xfrm>
          <a:custGeom>
            <a:avLst/>
            <a:gdLst/>
            <a:ahLst/>
            <a:cxnLst/>
            <a:rect r="r" b="b" t="t" l="l"/>
            <a:pathLst>
              <a:path h="1052540" w="960682">
                <a:moveTo>
                  <a:pt x="0" y="0"/>
                </a:moveTo>
                <a:lnTo>
                  <a:pt x="960683" y="0"/>
                </a:lnTo>
                <a:lnTo>
                  <a:pt x="960683" y="1052540"/>
                </a:lnTo>
                <a:lnTo>
                  <a:pt x="0" y="1052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3542632" y="8878078"/>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
        <p:nvSpPr>
          <p:cNvPr name="TextBox 8" id="8"/>
          <p:cNvSpPr txBox="true"/>
          <p:nvPr/>
        </p:nvSpPr>
        <p:spPr>
          <a:xfrm rot="0">
            <a:off x="451979" y="3456802"/>
            <a:ext cx="16807321" cy="4200525"/>
          </a:xfrm>
          <a:prstGeom prst="rect">
            <a:avLst/>
          </a:prstGeom>
        </p:spPr>
        <p:txBody>
          <a:bodyPr anchor="t" rtlCol="false" tIns="0" lIns="0" bIns="0" rIns="0">
            <a:spAutoFit/>
          </a:bodyPr>
          <a:lstStyle/>
          <a:p>
            <a:pPr algn="just">
              <a:lnSpc>
                <a:spcPts val="4725"/>
              </a:lnSpc>
            </a:pPr>
            <a:r>
              <a:rPr lang="en-US" sz="3500" spc="210">
                <a:solidFill>
                  <a:srgbClr val="000000"/>
                </a:solidFill>
                <a:latin typeface="Asap"/>
                <a:ea typeface="Asap"/>
                <a:cs typeface="Asap"/>
                <a:sym typeface="Asap"/>
              </a:rPr>
              <a:t>XDR hoạt động như một nền tảng hợp nhất, thu thập và phân tích dữ liệu từ các nguồn khác nhau này để cung cấp cái nhìn toàn diện về toàn bộ chuỗi tấn công. </a:t>
            </a:r>
            <a:r>
              <a:rPr lang="en-US" sz="3500" spc="210">
                <a:solidFill>
                  <a:srgbClr val="000000"/>
                </a:solidFill>
                <a:latin typeface="Asap"/>
                <a:ea typeface="Asap"/>
                <a:cs typeface="Asap"/>
                <a:sym typeface="Asap"/>
              </a:rPr>
              <a:t>Từ đó giúp </a:t>
            </a:r>
            <a:r>
              <a:rPr lang="en-US" sz="3500" spc="210">
                <a:solidFill>
                  <a:srgbClr val="000000"/>
                </a:solidFill>
                <a:latin typeface="Asap"/>
                <a:ea typeface="Asap"/>
                <a:cs typeface="Asap"/>
                <a:sym typeface="Asap"/>
              </a:rPr>
              <a:t>phát hiện ra những mối đe dọa phức tạp, khó phát hiện mà các giải pháp riêng lẻ có thể bỏ sót. </a:t>
            </a:r>
          </a:p>
          <a:p>
            <a:pPr algn="just">
              <a:lnSpc>
                <a:spcPts val="4725"/>
              </a:lnSpc>
            </a:pPr>
          </a:p>
          <a:p>
            <a:pPr algn="just">
              <a:lnSpc>
                <a:spcPts val="4725"/>
              </a:lnSpc>
            </a:pPr>
            <a:r>
              <a:rPr lang="en-US" sz="3500" spc="210">
                <a:solidFill>
                  <a:srgbClr val="000000"/>
                </a:solidFill>
                <a:latin typeface="Asap"/>
                <a:ea typeface="Asap"/>
                <a:cs typeface="Asap"/>
                <a:sym typeface="Asap"/>
              </a:rPr>
              <a:t>Ngoài ra</a:t>
            </a:r>
            <a:r>
              <a:rPr lang="en-US" sz="3500" spc="210">
                <a:solidFill>
                  <a:srgbClr val="000000"/>
                </a:solidFill>
                <a:latin typeface="Asap"/>
                <a:ea typeface="Asap"/>
                <a:cs typeface="Asap"/>
                <a:sym typeface="Asap"/>
              </a:rPr>
              <a:t>, XDR hỗ trợ tự động hóa việc phản hồi và xử lý các sự cố, giúp tiết kiệm thời gian, chi phí và giảm thiểu rủi ro sai sót cho doanh nghiệp.</a:t>
            </a:r>
          </a:p>
        </p:txBody>
      </p:sp>
      <p:sp>
        <p:nvSpPr>
          <p:cNvPr name="TextBox 9" id="9"/>
          <p:cNvSpPr txBox="true"/>
          <p:nvPr/>
        </p:nvSpPr>
        <p:spPr>
          <a:xfrm rot="0">
            <a:off x="451979" y="2234010"/>
            <a:ext cx="2631722" cy="600075"/>
          </a:xfrm>
          <a:prstGeom prst="rect">
            <a:avLst/>
          </a:prstGeom>
        </p:spPr>
        <p:txBody>
          <a:bodyPr anchor="t" rtlCol="false" tIns="0" lIns="0" bIns="0" rIns="0">
            <a:spAutoFit/>
          </a:bodyPr>
          <a:lstStyle/>
          <a:p>
            <a:pPr algn="just">
              <a:lnSpc>
                <a:spcPts val="4725"/>
              </a:lnSpc>
              <a:spcBef>
                <a:spcPct val="0"/>
              </a:spcBef>
            </a:pPr>
            <a:r>
              <a:rPr lang="en-US" b="true" sz="3500" spc="210">
                <a:solidFill>
                  <a:srgbClr val="000000"/>
                </a:solidFill>
                <a:latin typeface="Asap Bold"/>
                <a:ea typeface="Asap Bold"/>
                <a:cs typeface="Asap Bold"/>
                <a:sym typeface="Asap Bold"/>
              </a:rPr>
              <a:t>Tính năng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3321138" y="7911788"/>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743752" y="2723654"/>
            <a:ext cx="4935819" cy="4604587"/>
          </a:xfrm>
          <a:custGeom>
            <a:avLst/>
            <a:gdLst/>
            <a:ahLst/>
            <a:cxnLst/>
            <a:rect r="r" b="b" t="t" l="l"/>
            <a:pathLst>
              <a:path h="4604587" w="4935819">
                <a:moveTo>
                  <a:pt x="0" y="0"/>
                </a:moveTo>
                <a:lnTo>
                  <a:pt x="4935820" y="0"/>
                </a:lnTo>
                <a:lnTo>
                  <a:pt x="4935820" y="4604587"/>
                </a:lnTo>
                <a:lnTo>
                  <a:pt x="0" y="4604587"/>
                </a:lnTo>
                <a:lnTo>
                  <a:pt x="0" y="0"/>
                </a:lnTo>
                <a:close/>
              </a:path>
            </a:pathLst>
          </a:custGeom>
          <a:blipFill>
            <a:blip r:embed="rId9"/>
            <a:stretch>
              <a:fillRect l="-1383" t="0" r="-1383" b="0"/>
            </a:stretch>
          </a:blipFill>
        </p:spPr>
      </p:sp>
      <p:sp>
        <p:nvSpPr>
          <p:cNvPr name="TextBox 8" id="8"/>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
        <p:nvSpPr>
          <p:cNvPr name="TextBox 9" id="9"/>
          <p:cNvSpPr txBox="true"/>
          <p:nvPr/>
        </p:nvSpPr>
        <p:spPr>
          <a:xfrm rot="0">
            <a:off x="463019" y="3172647"/>
            <a:ext cx="11182843" cy="3600450"/>
          </a:xfrm>
          <a:prstGeom prst="rect">
            <a:avLst/>
          </a:prstGeom>
        </p:spPr>
        <p:txBody>
          <a:bodyPr anchor="t" rtlCol="false" tIns="0" lIns="0" bIns="0" rIns="0">
            <a:spAutoFit/>
          </a:bodyPr>
          <a:lstStyle/>
          <a:p>
            <a:pPr algn="just">
              <a:lnSpc>
                <a:spcPts val="4725"/>
              </a:lnSpc>
            </a:pPr>
            <a:r>
              <a:rPr lang="en-US" sz="3500" spc="210">
                <a:solidFill>
                  <a:srgbClr val="000000"/>
                </a:solidFill>
                <a:latin typeface="Asap"/>
                <a:ea typeface="Asap"/>
                <a:cs typeface="Asap"/>
                <a:sym typeface="Asap"/>
              </a:rPr>
              <a:t>Wazuh là nền tảng bảo mật mã nguồn mở miễn phí hợp nhất các tính năng của XDR và SIEM.</a:t>
            </a:r>
          </a:p>
          <a:p>
            <a:pPr algn="just">
              <a:lnSpc>
                <a:spcPts val="4725"/>
              </a:lnSpc>
            </a:pPr>
          </a:p>
          <a:p>
            <a:pPr algn="just" marL="0" indent="0" lvl="0">
              <a:lnSpc>
                <a:spcPts val="4725"/>
              </a:lnSpc>
              <a:spcBef>
                <a:spcPct val="0"/>
              </a:spcBef>
            </a:pPr>
            <a:r>
              <a:rPr lang="en-US" sz="3500" spc="210">
                <a:solidFill>
                  <a:srgbClr val="000000"/>
                </a:solidFill>
                <a:latin typeface="Asap"/>
                <a:ea typeface="Asap"/>
                <a:cs typeface="Asap"/>
                <a:sym typeface="Asap"/>
              </a:rPr>
              <a:t>Wazuh có thể được triển khai trên các hệ điều hành khác nhau như Windows, Linux, macOS và nhiều nền tảng ảo hóa.</a:t>
            </a:r>
          </a:p>
        </p:txBody>
      </p:sp>
      <p:sp>
        <p:nvSpPr>
          <p:cNvPr name="TextBox 10" id="10"/>
          <p:cNvSpPr txBox="true"/>
          <p:nvPr/>
        </p:nvSpPr>
        <p:spPr>
          <a:xfrm rot="0">
            <a:off x="451979" y="2234010"/>
            <a:ext cx="4305231" cy="600075"/>
          </a:xfrm>
          <a:prstGeom prst="rect">
            <a:avLst/>
          </a:prstGeom>
        </p:spPr>
        <p:txBody>
          <a:bodyPr anchor="t" rtlCol="false" tIns="0" lIns="0" bIns="0" rIns="0">
            <a:spAutoFit/>
          </a:bodyPr>
          <a:lstStyle/>
          <a:p>
            <a:pPr algn="just">
              <a:lnSpc>
                <a:spcPts val="4725"/>
              </a:lnSpc>
              <a:spcBef>
                <a:spcPct val="0"/>
              </a:spcBef>
            </a:pPr>
            <a:r>
              <a:rPr lang="en-US" b="true" sz="3500" spc="210">
                <a:solidFill>
                  <a:srgbClr val="000000"/>
                </a:solidFill>
                <a:latin typeface="Asap Bold"/>
                <a:ea typeface="Asap Bold"/>
                <a:cs typeface="Asap Bold"/>
                <a:sym typeface="Asap Bold"/>
              </a:rPr>
              <a:t>Công nghệ Wazuh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58228" y="-426771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176364">
            <a:off x="-2534537" y="709552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581198" y="7595877"/>
            <a:ext cx="2116152" cy="2116152"/>
          </a:xfrm>
          <a:custGeom>
            <a:avLst/>
            <a:gdLst/>
            <a:ahLst/>
            <a:cxnLst/>
            <a:rect r="r" b="b" t="t" l="l"/>
            <a:pathLst>
              <a:path h="2116152" w="2116152">
                <a:moveTo>
                  <a:pt x="0" y="0"/>
                </a:moveTo>
                <a:lnTo>
                  <a:pt x="2116152" y="0"/>
                </a:lnTo>
                <a:lnTo>
                  <a:pt x="2116152" y="2116152"/>
                </a:lnTo>
                <a:lnTo>
                  <a:pt x="0" y="2116152"/>
                </a:lnTo>
                <a:lnTo>
                  <a:pt x="0" y="0"/>
                </a:lnTo>
                <a:close/>
              </a:path>
            </a:pathLst>
          </a:custGeom>
          <a:blipFill>
            <a:blip r:embed="rId9"/>
            <a:stretch>
              <a:fillRect l="0" t="0" r="0" b="0"/>
            </a:stretch>
          </a:blipFill>
        </p:spPr>
      </p:sp>
      <p:sp>
        <p:nvSpPr>
          <p:cNvPr name="TextBox 8" id="8"/>
          <p:cNvSpPr txBox="true"/>
          <p:nvPr/>
        </p:nvSpPr>
        <p:spPr>
          <a:xfrm rot="0">
            <a:off x="487140" y="2170154"/>
            <a:ext cx="15094057" cy="4265295"/>
          </a:xfrm>
          <a:prstGeom prst="rect">
            <a:avLst/>
          </a:prstGeom>
        </p:spPr>
        <p:txBody>
          <a:bodyPr anchor="t" rtlCol="false" tIns="0" lIns="0" bIns="0" rIns="0">
            <a:spAutoFit/>
          </a:bodyPr>
          <a:lstStyle/>
          <a:p>
            <a:pPr algn="just">
              <a:lnSpc>
                <a:spcPts val="4860"/>
              </a:lnSpc>
            </a:pPr>
            <a:r>
              <a:rPr lang="en-US" b="true" sz="3600" spc="215">
                <a:solidFill>
                  <a:srgbClr val="000000"/>
                </a:solidFill>
                <a:latin typeface="Asap Bold"/>
                <a:ea typeface="Asap Bold"/>
                <a:cs typeface="Asap Bold"/>
                <a:sym typeface="Asap Bold"/>
              </a:rPr>
              <a:t>Phạm vi thực hiện</a:t>
            </a:r>
          </a:p>
          <a:p>
            <a:pPr algn="just">
              <a:lnSpc>
                <a:spcPts val="4860"/>
              </a:lnSpc>
            </a:pPr>
          </a:p>
          <a:p>
            <a:pPr algn="just" marL="0" indent="0" lvl="0">
              <a:lnSpc>
                <a:spcPts val="4860"/>
              </a:lnSpc>
              <a:spcBef>
                <a:spcPct val="0"/>
              </a:spcBef>
            </a:pPr>
            <a:r>
              <a:rPr lang="en-US" sz="3600" spc="215">
                <a:solidFill>
                  <a:srgbClr val="000000"/>
                </a:solidFill>
                <a:latin typeface="Asap"/>
                <a:ea typeface="Asap"/>
                <a:cs typeface="Asap"/>
                <a:sym typeface="Asap"/>
              </a:rPr>
              <a:t>Mô phỏng môi trường mạng doanh nghiệp và triển khai Wazuh tích hợp cùng với các công nghệ bảo mật khác gồm Snort, Suricata, Mod Security, VirusTotal, ClamAV và ELK stack để tạo ra hệ thống giám sát, phát hiện và phản ứng tự động với các sự cố trên mô hình mạng đó.</a:t>
            </a:r>
          </a:p>
        </p:txBody>
      </p:sp>
      <p:sp>
        <p:nvSpPr>
          <p:cNvPr name="TextBox 9" id="9"/>
          <p:cNvSpPr txBox="true"/>
          <p:nvPr/>
        </p:nvSpPr>
        <p:spPr>
          <a:xfrm rot="0">
            <a:off x="487140" y="421958"/>
            <a:ext cx="7246072"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01. GIỚI THIỆU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47320" y="-4612256"/>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46281" y="5729019"/>
            <a:ext cx="11034696" cy="24364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Mod Security:</a:t>
            </a:r>
            <a:r>
              <a:rPr lang="en-US" sz="3600" spc="215">
                <a:solidFill>
                  <a:srgbClr val="000000"/>
                </a:solidFill>
                <a:latin typeface="Asap"/>
                <a:ea typeface="Asap"/>
                <a:cs typeface="Asap"/>
                <a:sym typeface="Asap"/>
              </a:rPr>
              <a:t> Công cụ WAF mạnh mẽ, giúp bảo vệ các ứng dụng web khỏi các cuộc tấn công và các mối đe dọa bảo mật, đồng thời cung cấp khả năng giám sát và ghi log hoạt động.</a:t>
            </a:r>
          </a:p>
        </p:txBody>
      </p:sp>
      <p:sp>
        <p:nvSpPr>
          <p:cNvPr name="Freeform 7" id="7"/>
          <p:cNvSpPr/>
          <p:nvPr/>
        </p:nvSpPr>
        <p:spPr>
          <a:xfrm flipH="false" flipV="false" rot="-4176364">
            <a:off x="-4429539" y="762179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980564" y="5795694"/>
            <a:ext cx="3126190" cy="3156249"/>
          </a:xfrm>
          <a:custGeom>
            <a:avLst/>
            <a:gdLst/>
            <a:ahLst/>
            <a:cxnLst/>
            <a:rect r="r" b="b" t="t" l="l"/>
            <a:pathLst>
              <a:path h="3156249" w="3126190">
                <a:moveTo>
                  <a:pt x="0" y="0"/>
                </a:moveTo>
                <a:lnTo>
                  <a:pt x="3126189" y="0"/>
                </a:lnTo>
                <a:lnTo>
                  <a:pt x="3126189" y="3156249"/>
                </a:lnTo>
                <a:lnTo>
                  <a:pt x="0" y="3156249"/>
                </a:lnTo>
                <a:lnTo>
                  <a:pt x="0" y="0"/>
                </a:lnTo>
                <a:close/>
              </a:path>
            </a:pathLst>
          </a:custGeom>
          <a:blipFill>
            <a:blip r:embed="rId9"/>
            <a:stretch>
              <a:fillRect l="0" t="0" r="0" b="0"/>
            </a:stretch>
          </a:blipFill>
        </p:spPr>
      </p:sp>
      <p:sp>
        <p:nvSpPr>
          <p:cNvPr name="Freeform 9" id="9"/>
          <p:cNvSpPr/>
          <p:nvPr/>
        </p:nvSpPr>
        <p:spPr>
          <a:xfrm flipH="false" flipV="false" rot="0">
            <a:off x="13636397" y="2158131"/>
            <a:ext cx="3814522" cy="2408124"/>
          </a:xfrm>
          <a:custGeom>
            <a:avLst/>
            <a:gdLst/>
            <a:ahLst/>
            <a:cxnLst/>
            <a:rect r="r" b="b" t="t" l="l"/>
            <a:pathLst>
              <a:path h="2408124" w="3814522">
                <a:moveTo>
                  <a:pt x="0" y="0"/>
                </a:moveTo>
                <a:lnTo>
                  <a:pt x="3814522" y="0"/>
                </a:lnTo>
                <a:lnTo>
                  <a:pt x="3814522" y="2408125"/>
                </a:lnTo>
                <a:lnTo>
                  <a:pt x="0" y="2408125"/>
                </a:lnTo>
                <a:lnTo>
                  <a:pt x="0" y="0"/>
                </a:lnTo>
                <a:close/>
              </a:path>
            </a:pathLst>
          </a:custGeom>
          <a:blipFill>
            <a:blip r:embed="rId10"/>
            <a:stretch>
              <a:fillRect l="0" t="0" r="0" b="0"/>
            </a:stretch>
          </a:blipFill>
        </p:spPr>
      </p:sp>
      <p:sp>
        <p:nvSpPr>
          <p:cNvPr name="TextBox 10" id="10"/>
          <p:cNvSpPr txBox="true"/>
          <p:nvPr/>
        </p:nvSpPr>
        <p:spPr>
          <a:xfrm rot="0">
            <a:off x="487140" y="421958"/>
            <a:ext cx="6749114" cy="1099185"/>
          </a:xfrm>
          <a:prstGeom prst="rect">
            <a:avLst/>
          </a:prstGeom>
        </p:spPr>
        <p:txBody>
          <a:bodyPr anchor="t" rtlCol="false" tIns="0" lIns="0" bIns="0" rIns="0">
            <a:spAutoFit/>
          </a:bodyPr>
          <a:lstStyle/>
          <a:p>
            <a:pPr algn="l">
              <a:lnSpc>
                <a:spcPts val="8970"/>
              </a:lnSpc>
            </a:pPr>
            <a:r>
              <a:rPr lang="en-US" b="true" sz="6500" spc="344">
                <a:solidFill>
                  <a:srgbClr val="231F20"/>
                </a:solidFill>
                <a:latin typeface="Oswald Bold"/>
                <a:ea typeface="Oswald Bold"/>
                <a:cs typeface="Oswald Bold"/>
                <a:sym typeface="Oswald Bold"/>
              </a:rPr>
              <a:t>02. CÔNG NGHỆ </a:t>
            </a:r>
          </a:p>
        </p:txBody>
      </p:sp>
      <p:sp>
        <p:nvSpPr>
          <p:cNvPr name="TextBox 11" id="11"/>
          <p:cNvSpPr txBox="true"/>
          <p:nvPr/>
        </p:nvSpPr>
        <p:spPr>
          <a:xfrm rot="0">
            <a:off x="746281" y="2423844"/>
            <a:ext cx="11034696" cy="2436495"/>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Asap Bold"/>
                <a:ea typeface="Asap Bold"/>
                <a:cs typeface="Asap Bold"/>
                <a:sym typeface="Asap Bold"/>
              </a:rPr>
              <a:t>DVWA:</a:t>
            </a:r>
            <a:r>
              <a:rPr lang="en-US" sz="3600" spc="215">
                <a:solidFill>
                  <a:srgbClr val="000000"/>
                </a:solidFill>
                <a:latin typeface="Asap"/>
                <a:ea typeface="Asap"/>
                <a:cs typeface="Asap"/>
                <a:sym typeface="Asap"/>
              </a:rPr>
              <a:t> Damn Vulnerable Web Application là một ứng dụng web có chứa lỗ hổng bảo mật, được sử dụng để thực hành các kỹ năng bảo mật ứng dụng web.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DAGXroUDAoc</dc:identifier>
  <dcterms:modified xsi:type="dcterms:W3CDTF">2011-08-01T06:04:30Z</dcterms:modified>
  <cp:revision>1</cp:revision>
  <dc:title>Đồ án chuyên nghành</dc:title>
</cp:coreProperties>
</file>